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2" r:id="rId14"/>
    <p:sldId id="273" r:id="rId15"/>
    <p:sldId id="284" r:id="rId16"/>
    <p:sldId id="285" r:id="rId17"/>
    <p:sldId id="286" r:id="rId18"/>
    <p:sldId id="287" r:id="rId19"/>
    <p:sldId id="288" r:id="rId20"/>
    <p:sldId id="280" r:id="rId21"/>
    <p:sldId id="290" r:id="rId22"/>
    <p:sldId id="291" r:id="rId23"/>
    <p:sldId id="271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  <p14:sldId id="272"/>
          </p14:sldIdLst>
        </p14:section>
        <p14:section name="Modelling" id="{F1AC77EF-C35D-4F8D-89E6-85CF30005495}">
          <p14:sldIdLst>
            <p14:sldId id="273"/>
            <p14:sldId id="284"/>
            <p14:sldId id="285"/>
            <p14:sldId id="286"/>
            <p14:sldId id="287"/>
            <p14:sldId id="288"/>
            <p14:sldId id="280"/>
          </p14:sldIdLst>
        </p14:section>
        <p14:section name="Conclusions" id="{FFA90895-9D69-4393-B03C-ADF2B7E45F7B}">
          <p14:sldIdLst>
            <p14:sldId id="290"/>
            <p14:sldId id="291"/>
          </p14:sldIdLst>
        </p14:section>
        <p14:section name="Annex" id="{916140CE-701D-4F70-B0CA-8181060F1381}">
          <p14:sldIdLst>
            <p14:sldId id="271"/>
            <p14:sldId id="275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C92F1-1ADD-4CF9-A1A3-B4E8097C1D2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18AAF3C-ABE1-42D0-9349-9F44A84B9360}">
      <dgm:prSet/>
      <dgm:spPr/>
      <dgm:t>
        <a:bodyPr/>
        <a:lstStyle/>
        <a:p>
          <a:r>
            <a:rPr lang="en-GB"/>
            <a:t>The model was trained to predict borrower defaults. Evaluation metrics: </a:t>
          </a:r>
          <a:r>
            <a:rPr lang="en-GB" b="1"/>
            <a:t>accuracy</a:t>
          </a:r>
          <a:r>
            <a:rPr lang="en-GB"/>
            <a:t>, </a:t>
          </a:r>
          <a:r>
            <a:rPr lang="en-GB" b="1"/>
            <a:t>precision</a:t>
          </a:r>
          <a:r>
            <a:rPr lang="en-GB"/>
            <a:t>, </a:t>
          </a:r>
          <a:r>
            <a:rPr lang="en-GB" b="1"/>
            <a:t>recall</a:t>
          </a:r>
          <a:r>
            <a:rPr lang="en-GB"/>
            <a:t>, and </a:t>
          </a:r>
          <a:r>
            <a:rPr lang="en-GB" b="1"/>
            <a:t>F1-score</a:t>
          </a:r>
          <a:endParaRPr lang="en-US"/>
        </a:p>
      </dgm:t>
    </dgm:pt>
    <dgm:pt modelId="{ECDB5B9B-3FF1-4B09-8258-BD03B25721A6}" type="parTrans" cxnId="{75BA6497-8C4A-4B58-84A9-DD2E9FD55D9A}">
      <dgm:prSet/>
      <dgm:spPr/>
      <dgm:t>
        <a:bodyPr/>
        <a:lstStyle/>
        <a:p>
          <a:endParaRPr lang="en-US"/>
        </a:p>
      </dgm:t>
    </dgm:pt>
    <dgm:pt modelId="{547EDB62-7441-47B8-B41B-9457B512685E}" type="sibTrans" cxnId="{75BA6497-8C4A-4B58-84A9-DD2E9FD55D9A}">
      <dgm:prSet/>
      <dgm:spPr/>
      <dgm:t>
        <a:bodyPr/>
        <a:lstStyle/>
        <a:p>
          <a:endParaRPr lang="en-US"/>
        </a:p>
      </dgm:t>
    </dgm:pt>
    <dgm:pt modelId="{77AAA86E-C812-4A31-AA77-548D2CD5DBCD}">
      <dgm:prSet/>
      <dgm:spPr/>
      <dgm:t>
        <a:bodyPr/>
        <a:lstStyle/>
        <a:p>
          <a:r>
            <a:rPr lang="en-GB"/>
            <a:t>Focus was on maximizing </a:t>
          </a:r>
          <a:r>
            <a:rPr lang="en-GB" b="1"/>
            <a:t>recall</a:t>
          </a:r>
          <a:r>
            <a:rPr lang="en-GB"/>
            <a:t> to minimize false negatives (defaulters misclassified as non-defaulters)</a:t>
          </a:r>
          <a:endParaRPr lang="en-US"/>
        </a:p>
      </dgm:t>
    </dgm:pt>
    <dgm:pt modelId="{29F5288C-016B-40E6-ACBC-F5D5A6F620E2}" type="parTrans" cxnId="{536B3580-BD3E-4AFB-8B23-37A039F15E32}">
      <dgm:prSet/>
      <dgm:spPr/>
      <dgm:t>
        <a:bodyPr/>
        <a:lstStyle/>
        <a:p>
          <a:endParaRPr lang="en-US"/>
        </a:p>
      </dgm:t>
    </dgm:pt>
    <dgm:pt modelId="{4BF9F514-FEE0-4636-94CC-D648D3DC5713}" type="sibTrans" cxnId="{536B3580-BD3E-4AFB-8B23-37A039F15E32}">
      <dgm:prSet/>
      <dgm:spPr/>
      <dgm:t>
        <a:bodyPr/>
        <a:lstStyle/>
        <a:p>
          <a:endParaRPr lang="en-US"/>
        </a:p>
      </dgm:t>
    </dgm:pt>
    <dgm:pt modelId="{91600EF3-6D7E-4D11-AB8B-F7C74F605833}">
      <dgm:prSet/>
      <dgm:spPr/>
      <dgm:t>
        <a:bodyPr/>
        <a:lstStyle/>
        <a:p>
          <a:r>
            <a:rPr lang="en-GB"/>
            <a:t>The model achieved 81.2%, but it missed 75% of the actual defaulters (</a:t>
          </a:r>
          <a:r>
            <a:rPr lang="en-GB" b="1"/>
            <a:t>low recall of 25%).</a:t>
          </a:r>
          <a:endParaRPr lang="en-US"/>
        </a:p>
      </dgm:t>
    </dgm:pt>
    <dgm:pt modelId="{1D6BBB27-47D7-42A9-8794-696F510BC1CD}" type="parTrans" cxnId="{4145B3A6-237A-40F6-99F9-A60EC7ACAE60}">
      <dgm:prSet/>
      <dgm:spPr/>
      <dgm:t>
        <a:bodyPr/>
        <a:lstStyle/>
        <a:p>
          <a:endParaRPr lang="en-US"/>
        </a:p>
      </dgm:t>
    </dgm:pt>
    <dgm:pt modelId="{594AC86F-78B1-4891-BB92-3BCFFAD0B6CC}" type="sibTrans" cxnId="{4145B3A6-237A-40F6-99F9-A60EC7ACAE60}">
      <dgm:prSet/>
      <dgm:spPr/>
      <dgm:t>
        <a:bodyPr/>
        <a:lstStyle/>
        <a:p>
          <a:endParaRPr lang="en-US"/>
        </a:p>
      </dgm:t>
    </dgm:pt>
    <dgm:pt modelId="{2230793E-EB7A-45B5-B250-DA6C8E2E4112}">
      <dgm:prSet/>
      <dgm:spPr/>
      <dgm:t>
        <a:bodyPr/>
        <a:lstStyle/>
        <a:p>
          <a:r>
            <a:rPr lang="en-GB"/>
            <a:t>Precision for defaulters was 71%, meaning when predicted, the model is correct 71% of the time.</a:t>
          </a:r>
          <a:endParaRPr lang="en-US"/>
        </a:p>
      </dgm:t>
    </dgm:pt>
    <dgm:pt modelId="{EDD78AC1-835E-4F22-B25E-D4B6F4A3BD2A}" type="parTrans" cxnId="{F1E36AA3-ADD3-46BA-887B-774232448A04}">
      <dgm:prSet/>
      <dgm:spPr/>
      <dgm:t>
        <a:bodyPr/>
        <a:lstStyle/>
        <a:p>
          <a:endParaRPr lang="en-US"/>
        </a:p>
      </dgm:t>
    </dgm:pt>
    <dgm:pt modelId="{767360E0-0C11-4D85-9121-766FB569AD1E}" type="sibTrans" cxnId="{F1E36AA3-ADD3-46BA-887B-774232448A04}">
      <dgm:prSet/>
      <dgm:spPr/>
      <dgm:t>
        <a:bodyPr/>
        <a:lstStyle/>
        <a:p>
          <a:endParaRPr lang="en-US"/>
        </a:p>
      </dgm:t>
    </dgm:pt>
    <dgm:pt modelId="{00F5F073-DE7C-42D2-AD88-8EA424060920}">
      <dgm:prSet/>
      <dgm:spPr/>
      <dgm:t>
        <a:bodyPr/>
        <a:lstStyle/>
        <a:p>
          <a:r>
            <a:rPr lang="en-GB" b="1"/>
            <a:t>False negatives are significant, </a:t>
          </a:r>
          <a:r>
            <a:rPr lang="en-GB"/>
            <a:t>with 991 defaulters incorrectly classified as non-defaulters.</a:t>
          </a:r>
          <a:endParaRPr lang="en-US"/>
        </a:p>
      </dgm:t>
    </dgm:pt>
    <dgm:pt modelId="{B3E20C3C-2454-4374-B9EA-246C300758D5}" type="parTrans" cxnId="{23870FB5-ABFA-439E-8E2E-D00D5EAB7472}">
      <dgm:prSet/>
      <dgm:spPr/>
      <dgm:t>
        <a:bodyPr/>
        <a:lstStyle/>
        <a:p>
          <a:endParaRPr lang="en-US"/>
        </a:p>
      </dgm:t>
    </dgm:pt>
    <dgm:pt modelId="{357FC1CA-0BD1-42F9-AE62-EB0B19CBEE18}" type="sibTrans" cxnId="{23870FB5-ABFA-439E-8E2E-D00D5EAB7472}">
      <dgm:prSet/>
      <dgm:spPr/>
      <dgm:t>
        <a:bodyPr/>
        <a:lstStyle/>
        <a:p>
          <a:endParaRPr lang="en-US"/>
        </a:p>
      </dgm:t>
    </dgm:pt>
    <dgm:pt modelId="{BE2B8E11-FE58-48A6-AF87-325765210727}">
      <dgm:prSet/>
      <dgm:spPr/>
      <dgm:t>
        <a:bodyPr/>
        <a:lstStyle/>
        <a:p>
          <a:r>
            <a:rPr lang="en-GB"/>
            <a:t>Given the low recall, we added </a:t>
          </a:r>
          <a:r>
            <a:rPr lang="en-GB" b="1"/>
            <a:t>class weights</a:t>
          </a:r>
          <a:r>
            <a:rPr lang="en-GB"/>
            <a:t> to the model to help better detect and prioritize defaulter</a:t>
          </a:r>
          <a:endParaRPr lang="en-US"/>
        </a:p>
      </dgm:t>
    </dgm:pt>
    <dgm:pt modelId="{17D23F0F-FAC1-4B8E-8202-5D7D50D55F44}" type="parTrans" cxnId="{B58E247D-0316-42FE-943F-A806FAAB373A}">
      <dgm:prSet/>
      <dgm:spPr/>
      <dgm:t>
        <a:bodyPr/>
        <a:lstStyle/>
        <a:p>
          <a:endParaRPr lang="en-US"/>
        </a:p>
      </dgm:t>
    </dgm:pt>
    <dgm:pt modelId="{6D11C1BA-A22A-4F75-888C-77106D7F40AD}" type="sibTrans" cxnId="{B58E247D-0316-42FE-943F-A806FAAB373A}">
      <dgm:prSet/>
      <dgm:spPr/>
      <dgm:t>
        <a:bodyPr/>
        <a:lstStyle/>
        <a:p>
          <a:endParaRPr lang="en-US"/>
        </a:p>
      </dgm:t>
    </dgm:pt>
    <dgm:pt modelId="{9E35FFEE-3A2F-4122-A6E2-F135464ECD66}" type="pres">
      <dgm:prSet presAssocID="{809C92F1-1ADD-4CF9-A1A3-B4E8097C1D24}" presName="linear" presStyleCnt="0">
        <dgm:presLayoutVars>
          <dgm:animLvl val="lvl"/>
          <dgm:resizeHandles val="exact"/>
        </dgm:presLayoutVars>
      </dgm:prSet>
      <dgm:spPr/>
    </dgm:pt>
    <dgm:pt modelId="{96D99E83-953C-4A73-A35A-B4509062FD66}" type="pres">
      <dgm:prSet presAssocID="{418AAF3C-ABE1-42D0-9349-9F44A84B936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A5C1E7C-7C14-420B-A2D2-D68EF78DF726}" type="pres">
      <dgm:prSet presAssocID="{547EDB62-7441-47B8-B41B-9457B512685E}" presName="spacer" presStyleCnt="0"/>
      <dgm:spPr/>
    </dgm:pt>
    <dgm:pt modelId="{5B930E7B-4F12-4E1E-8330-AA158C0A3C46}" type="pres">
      <dgm:prSet presAssocID="{77AAA86E-C812-4A31-AA77-548D2CD5DBC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698329-8084-4711-9BCE-D7B8D5C98D52}" type="pres">
      <dgm:prSet presAssocID="{4BF9F514-FEE0-4636-94CC-D648D3DC5713}" presName="spacer" presStyleCnt="0"/>
      <dgm:spPr/>
    </dgm:pt>
    <dgm:pt modelId="{BDA5F353-B80C-4E4B-A637-766502E436F3}" type="pres">
      <dgm:prSet presAssocID="{91600EF3-6D7E-4D11-AB8B-F7C74F60583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7F9312-73E2-41D6-AEEE-397BDC3A7D35}" type="pres">
      <dgm:prSet presAssocID="{594AC86F-78B1-4891-BB92-3BCFFAD0B6CC}" presName="spacer" presStyleCnt="0"/>
      <dgm:spPr/>
    </dgm:pt>
    <dgm:pt modelId="{EC0725C8-6003-432D-842B-CCE4D45A76DD}" type="pres">
      <dgm:prSet presAssocID="{2230793E-EB7A-45B5-B250-DA6C8E2E411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39E1609-B748-4263-AD68-4703097D8365}" type="pres">
      <dgm:prSet presAssocID="{767360E0-0C11-4D85-9121-766FB569AD1E}" presName="spacer" presStyleCnt="0"/>
      <dgm:spPr/>
    </dgm:pt>
    <dgm:pt modelId="{8D33470C-BEF5-432B-8984-91AB221F4A78}" type="pres">
      <dgm:prSet presAssocID="{00F5F073-DE7C-42D2-AD88-8EA42406092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F7C2357-B071-4C79-9751-09180B30985F}" type="pres">
      <dgm:prSet presAssocID="{357FC1CA-0BD1-42F9-AE62-EB0B19CBEE18}" presName="spacer" presStyleCnt="0"/>
      <dgm:spPr/>
    </dgm:pt>
    <dgm:pt modelId="{70F9CCF1-AB8D-49C4-99E1-266A02EFCF0F}" type="pres">
      <dgm:prSet presAssocID="{BE2B8E11-FE58-48A6-AF87-3257652107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A1E950A-74AA-47E5-953B-CAA27FAC0D12}" type="presOf" srcId="{91600EF3-6D7E-4D11-AB8B-F7C74F605833}" destId="{BDA5F353-B80C-4E4B-A637-766502E436F3}" srcOrd="0" destOrd="0" presId="urn:microsoft.com/office/officeart/2005/8/layout/vList2"/>
    <dgm:cxn modelId="{EC85AB1B-CAD5-4A34-8CFB-E97875A28D5C}" type="presOf" srcId="{2230793E-EB7A-45B5-B250-DA6C8E2E4112}" destId="{EC0725C8-6003-432D-842B-CCE4D45A76DD}" srcOrd="0" destOrd="0" presId="urn:microsoft.com/office/officeart/2005/8/layout/vList2"/>
    <dgm:cxn modelId="{401FFC40-7721-40E7-AA61-2AF525F594A9}" type="presOf" srcId="{BE2B8E11-FE58-48A6-AF87-325765210727}" destId="{70F9CCF1-AB8D-49C4-99E1-266A02EFCF0F}" srcOrd="0" destOrd="0" presId="urn:microsoft.com/office/officeart/2005/8/layout/vList2"/>
    <dgm:cxn modelId="{1EBBCD67-5DFE-4D2B-89EE-C0008993D700}" type="presOf" srcId="{00F5F073-DE7C-42D2-AD88-8EA424060920}" destId="{8D33470C-BEF5-432B-8984-91AB221F4A78}" srcOrd="0" destOrd="0" presId="urn:microsoft.com/office/officeart/2005/8/layout/vList2"/>
    <dgm:cxn modelId="{CD86BF56-0895-446F-A378-23B16CA1F2F0}" type="presOf" srcId="{809C92F1-1ADD-4CF9-A1A3-B4E8097C1D24}" destId="{9E35FFEE-3A2F-4122-A6E2-F135464ECD66}" srcOrd="0" destOrd="0" presId="urn:microsoft.com/office/officeart/2005/8/layout/vList2"/>
    <dgm:cxn modelId="{B58E247D-0316-42FE-943F-A806FAAB373A}" srcId="{809C92F1-1ADD-4CF9-A1A3-B4E8097C1D24}" destId="{BE2B8E11-FE58-48A6-AF87-325765210727}" srcOrd="5" destOrd="0" parTransId="{17D23F0F-FAC1-4B8E-8202-5D7D50D55F44}" sibTransId="{6D11C1BA-A22A-4F75-888C-77106D7F40AD}"/>
    <dgm:cxn modelId="{536B3580-BD3E-4AFB-8B23-37A039F15E32}" srcId="{809C92F1-1ADD-4CF9-A1A3-B4E8097C1D24}" destId="{77AAA86E-C812-4A31-AA77-548D2CD5DBCD}" srcOrd="1" destOrd="0" parTransId="{29F5288C-016B-40E6-ACBC-F5D5A6F620E2}" sibTransId="{4BF9F514-FEE0-4636-94CC-D648D3DC5713}"/>
    <dgm:cxn modelId="{75BA6497-8C4A-4B58-84A9-DD2E9FD55D9A}" srcId="{809C92F1-1ADD-4CF9-A1A3-B4E8097C1D24}" destId="{418AAF3C-ABE1-42D0-9349-9F44A84B9360}" srcOrd="0" destOrd="0" parTransId="{ECDB5B9B-3FF1-4B09-8258-BD03B25721A6}" sibTransId="{547EDB62-7441-47B8-B41B-9457B512685E}"/>
    <dgm:cxn modelId="{F1E36AA3-ADD3-46BA-887B-774232448A04}" srcId="{809C92F1-1ADD-4CF9-A1A3-B4E8097C1D24}" destId="{2230793E-EB7A-45B5-B250-DA6C8E2E4112}" srcOrd="3" destOrd="0" parTransId="{EDD78AC1-835E-4F22-B25E-D4B6F4A3BD2A}" sibTransId="{767360E0-0C11-4D85-9121-766FB569AD1E}"/>
    <dgm:cxn modelId="{4145B3A6-237A-40F6-99F9-A60EC7ACAE60}" srcId="{809C92F1-1ADD-4CF9-A1A3-B4E8097C1D24}" destId="{91600EF3-6D7E-4D11-AB8B-F7C74F605833}" srcOrd="2" destOrd="0" parTransId="{1D6BBB27-47D7-42A9-8794-696F510BC1CD}" sibTransId="{594AC86F-78B1-4891-BB92-3BCFFAD0B6CC}"/>
    <dgm:cxn modelId="{23870FB5-ABFA-439E-8E2E-D00D5EAB7472}" srcId="{809C92F1-1ADD-4CF9-A1A3-B4E8097C1D24}" destId="{00F5F073-DE7C-42D2-AD88-8EA424060920}" srcOrd="4" destOrd="0" parTransId="{B3E20C3C-2454-4374-B9EA-246C300758D5}" sibTransId="{357FC1CA-0BD1-42F9-AE62-EB0B19CBEE18}"/>
    <dgm:cxn modelId="{220901E7-C735-40B4-9E10-5079F2C8B3A0}" type="presOf" srcId="{77AAA86E-C812-4A31-AA77-548D2CD5DBCD}" destId="{5B930E7B-4F12-4E1E-8330-AA158C0A3C46}" srcOrd="0" destOrd="0" presId="urn:microsoft.com/office/officeart/2005/8/layout/vList2"/>
    <dgm:cxn modelId="{CFDE51F2-78E7-4C41-8190-EE31E3E289DC}" type="presOf" srcId="{418AAF3C-ABE1-42D0-9349-9F44A84B9360}" destId="{96D99E83-953C-4A73-A35A-B4509062FD66}" srcOrd="0" destOrd="0" presId="urn:microsoft.com/office/officeart/2005/8/layout/vList2"/>
    <dgm:cxn modelId="{1F731DA2-7901-4B4C-80DB-DE3C70D1907B}" type="presParOf" srcId="{9E35FFEE-3A2F-4122-A6E2-F135464ECD66}" destId="{96D99E83-953C-4A73-A35A-B4509062FD66}" srcOrd="0" destOrd="0" presId="urn:microsoft.com/office/officeart/2005/8/layout/vList2"/>
    <dgm:cxn modelId="{A275D92C-7E0F-4ADB-9959-280C25DD72C2}" type="presParOf" srcId="{9E35FFEE-3A2F-4122-A6E2-F135464ECD66}" destId="{DA5C1E7C-7C14-420B-A2D2-D68EF78DF726}" srcOrd="1" destOrd="0" presId="urn:microsoft.com/office/officeart/2005/8/layout/vList2"/>
    <dgm:cxn modelId="{0293F1A5-7A57-4FC6-8615-F4BC9F193B77}" type="presParOf" srcId="{9E35FFEE-3A2F-4122-A6E2-F135464ECD66}" destId="{5B930E7B-4F12-4E1E-8330-AA158C0A3C46}" srcOrd="2" destOrd="0" presId="urn:microsoft.com/office/officeart/2005/8/layout/vList2"/>
    <dgm:cxn modelId="{47A31EC5-4D7F-40CD-AB36-6E05C4AAD944}" type="presParOf" srcId="{9E35FFEE-3A2F-4122-A6E2-F135464ECD66}" destId="{24698329-8084-4711-9BCE-D7B8D5C98D52}" srcOrd="3" destOrd="0" presId="urn:microsoft.com/office/officeart/2005/8/layout/vList2"/>
    <dgm:cxn modelId="{ECBD40EF-1481-410F-859B-635B1AE09050}" type="presParOf" srcId="{9E35FFEE-3A2F-4122-A6E2-F135464ECD66}" destId="{BDA5F353-B80C-4E4B-A637-766502E436F3}" srcOrd="4" destOrd="0" presId="urn:microsoft.com/office/officeart/2005/8/layout/vList2"/>
    <dgm:cxn modelId="{54D6319F-D2B0-4351-8C3E-EF4C568DA81A}" type="presParOf" srcId="{9E35FFEE-3A2F-4122-A6E2-F135464ECD66}" destId="{6A7F9312-73E2-41D6-AEEE-397BDC3A7D35}" srcOrd="5" destOrd="0" presId="urn:microsoft.com/office/officeart/2005/8/layout/vList2"/>
    <dgm:cxn modelId="{B7259986-C2DB-411D-84AB-4606923E9228}" type="presParOf" srcId="{9E35FFEE-3A2F-4122-A6E2-F135464ECD66}" destId="{EC0725C8-6003-432D-842B-CCE4D45A76DD}" srcOrd="6" destOrd="0" presId="urn:microsoft.com/office/officeart/2005/8/layout/vList2"/>
    <dgm:cxn modelId="{FF496F74-EEC4-4DC1-B504-B3BB13DC591E}" type="presParOf" srcId="{9E35FFEE-3A2F-4122-A6E2-F135464ECD66}" destId="{439E1609-B748-4263-AD68-4703097D8365}" srcOrd="7" destOrd="0" presId="urn:microsoft.com/office/officeart/2005/8/layout/vList2"/>
    <dgm:cxn modelId="{11EBC800-31AF-41C1-B949-611BFC58EB40}" type="presParOf" srcId="{9E35FFEE-3A2F-4122-A6E2-F135464ECD66}" destId="{8D33470C-BEF5-432B-8984-91AB221F4A78}" srcOrd="8" destOrd="0" presId="urn:microsoft.com/office/officeart/2005/8/layout/vList2"/>
    <dgm:cxn modelId="{58E41208-665F-43D2-95C7-A32397AD22A3}" type="presParOf" srcId="{9E35FFEE-3A2F-4122-A6E2-F135464ECD66}" destId="{8F7C2357-B071-4C79-9751-09180B30985F}" srcOrd="9" destOrd="0" presId="urn:microsoft.com/office/officeart/2005/8/layout/vList2"/>
    <dgm:cxn modelId="{BF735A1D-56E3-4C27-8764-7127734D1ABF}" type="presParOf" srcId="{9E35FFEE-3A2F-4122-A6E2-F135464ECD66}" destId="{70F9CCF1-AB8D-49C4-99E1-266A02EFCF0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B7151-8489-40C0-BE25-CD35AD4A0B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B9BEFBC-B1C3-4A91-987B-7A15DF16166B}">
      <dgm:prSet/>
      <dgm:spPr/>
      <dgm:t>
        <a:bodyPr/>
        <a:lstStyle/>
        <a:p>
          <a:r>
            <a:rPr lang="en-GB"/>
            <a:t>The model was trained with </a:t>
          </a:r>
          <a:r>
            <a:rPr lang="en-GB" b="1"/>
            <a:t>class weights </a:t>
          </a:r>
          <a:r>
            <a:rPr lang="en-GB"/>
            <a:t>to handle class imbalance, focusing on improving recall for defaulters, which increased from 25% to 62%.</a:t>
          </a:r>
          <a:endParaRPr lang="en-US"/>
        </a:p>
      </dgm:t>
    </dgm:pt>
    <dgm:pt modelId="{6A72FE5E-3993-495D-B459-2FF63FE1684F}" type="parTrans" cxnId="{A2461047-612B-40ED-9159-09F6BAAD3AAE}">
      <dgm:prSet/>
      <dgm:spPr/>
      <dgm:t>
        <a:bodyPr/>
        <a:lstStyle/>
        <a:p>
          <a:endParaRPr lang="en-US"/>
        </a:p>
      </dgm:t>
    </dgm:pt>
    <dgm:pt modelId="{37FD3099-EBDA-4A11-87AE-73FCBFBD35A8}" type="sibTrans" cxnId="{A2461047-612B-40ED-9159-09F6BAAD3AAE}">
      <dgm:prSet/>
      <dgm:spPr/>
      <dgm:t>
        <a:bodyPr/>
        <a:lstStyle/>
        <a:p>
          <a:endParaRPr lang="en-US"/>
        </a:p>
      </dgm:t>
    </dgm:pt>
    <dgm:pt modelId="{D9D16521-7730-4E99-8405-10C45BB171F5}">
      <dgm:prSet/>
      <dgm:spPr/>
      <dgm:t>
        <a:bodyPr/>
        <a:lstStyle/>
        <a:p>
          <a:r>
            <a:rPr lang="en-GB"/>
            <a:t>It correctly identified 824 out of 1,327 defaulters, cutting </a:t>
          </a:r>
          <a:r>
            <a:rPr lang="en-GB" b="1"/>
            <a:t> false negatives nearly by half </a:t>
          </a:r>
          <a:r>
            <a:rPr lang="en-GB"/>
            <a:t>(from 991 to 503)</a:t>
          </a:r>
          <a:endParaRPr lang="en-US"/>
        </a:p>
      </dgm:t>
    </dgm:pt>
    <dgm:pt modelId="{9A436F22-9C22-4694-9E67-625156AB3BFA}" type="parTrans" cxnId="{1EC597E0-7057-4E80-AE10-7F5ADD56182D}">
      <dgm:prSet/>
      <dgm:spPr/>
      <dgm:t>
        <a:bodyPr/>
        <a:lstStyle/>
        <a:p>
          <a:endParaRPr lang="en-US"/>
        </a:p>
      </dgm:t>
    </dgm:pt>
    <dgm:pt modelId="{5AFF06D1-D4A1-4CEA-A76B-185F63B3A63C}" type="sibTrans" cxnId="{1EC597E0-7057-4E80-AE10-7F5ADD56182D}">
      <dgm:prSet/>
      <dgm:spPr/>
      <dgm:t>
        <a:bodyPr/>
        <a:lstStyle/>
        <a:p>
          <a:endParaRPr lang="en-US"/>
        </a:p>
      </dgm:t>
    </dgm:pt>
    <dgm:pt modelId="{851722B8-BE0B-4791-8AC5-30BD9700D779}">
      <dgm:prSet/>
      <dgm:spPr/>
      <dgm:t>
        <a:bodyPr/>
        <a:lstStyle/>
        <a:p>
          <a:r>
            <a:rPr lang="en-GB"/>
            <a:t>Accuracy decreased from 81% in the baseline model to 75%; expected when prioritizing the minority class.</a:t>
          </a:r>
          <a:endParaRPr lang="en-US"/>
        </a:p>
      </dgm:t>
    </dgm:pt>
    <dgm:pt modelId="{DECF6C32-5F4A-4594-BD47-274935E9AA71}" type="parTrans" cxnId="{7822C39E-BEA2-46F8-BAE1-447325DAC64E}">
      <dgm:prSet/>
      <dgm:spPr/>
      <dgm:t>
        <a:bodyPr/>
        <a:lstStyle/>
        <a:p>
          <a:endParaRPr lang="en-US"/>
        </a:p>
      </dgm:t>
    </dgm:pt>
    <dgm:pt modelId="{575BA3F5-43A3-4866-909D-A4094A406CFB}" type="sibTrans" cxnId="{7822C39E-BEA2-46F8-BAE1-447325DAC64E}">
      <dgm:prSet/>
      <dgm:spPr/>
      <dgm:t>
        <a:bodyPr/>
        <a:lstStyle/>
        <a:p>
          <a:endParaRPr lang="en-US"/>
        </a:p>
      </dgm:t>
    </dgm:pt>
    <dgm:pt modelId="{C330B29F-D1E3-4AD2-B178-3D73FBE60550}">
      <dgm:prSet/>
      <dgm:spPr/>
      <dgm:t>
        <a:bodyPr/>
        <a:lstStyle/>
        <a:p>
          <a:r>
            <a:rPr lang="en-GB"/>
            <a:t>Reducing missed defaulters is more important than maximizing overall accuracy.</a:t>
          </a:r>
          <a:endParaRPr lang="en-US"/>
        </a:p>
      </dgm:t>
    </dgm:pt>
    <dgm:pt modelId="{145137EB-69B9-468C-BB1B-DB0DE786B6B7}" type="parTrans" cxnId="{E63C13B2-3D05-4344-A834-138C1A4CE162}">
      <dgm:prSet/>
      <dgm:spPr/>
      <dgm:t>
        <a:bodyPr/>
        <a:lstStyle/>
        <a:p>
          <a:endParaRPr lang="en-US"/>
        </a:p>
      </dgm:t>
    </dgm:pt>
    <dgm:pt modelId="{AC05A28F-11F3-4279-9CF5-BFF8F9E072F9}" type="sibTrans" cxnId="{E63C13B2-3D05-4344-A834-138C1A4CE162}">
      <dgm:prSet/>
      <dgm:spPr/>
      <dgm:t>
        <a:bodyPr/>
        <a:lstStyle/>
        <a:p>
          <a:endParaRPr lang="en-US"/>
        </a:p>
      </dgm:t>
    </dgm:pt>
    <dgm:pt modelId="{DF773BE3-2E9D-4E00-B90D-1CACD708EC87}">
      <dgm:prSet/>
      <dgm:spPr/>
      <dgm:t>
        <a:bodyPr/>
        <a:lstStyle/>
        <a:p>
          <a:r>
            <a:rPr lang="en-GB"/>
            <a:t>This model </a:t>
          </a:r>
          <a:r>
            <a:rPr lang="en-GB" b="1"/>
            <a:t>outperformed</a:t>
          </a:r>
          <a:r>
            <a:rPr lang="en-GB"/>
            <a:t> the baseline model.</a:t>
          </a:r>
          <a:endParaRPr lang="en-US"/>
        </a:p>
      </dgm:t>
    </dgm:pt>
    <dgm:pt modelId="{42ECF8F7-4805-43B6-BBBE-E84C6719558C}" type="parTrans" cxnId="{BB95F4FA-143C-4CFC-AA4E-84641F8C8FCD}">
      <dgm:prSet/>
      <dgm:spPr/>
      <dgm:t>
        <a:bodyPr/>
        <a:lstStyle/>
        <a:p>
          <a:endParaRPr lang="en-US"/>
        </a:p>
      </dgm:t>
    </dgm:pt>
    <dgm:pt modelId="{0D3CF70A-290D-4C32-8A47-157DAA2D3EF2}" type="sibTrans" cxnId="{BB95F4FA-143C-4CFC-AA4E-84641F8C8FCD}">
      <dgm:prSet/>
      <dgm:spPr/>
      <dgm:t>
        <a:bodyPr/>
        <a:lstStyle/>
        <a:p>
          <a:endParaRPr lang="en-US"/>
        </a:p>
      </dgm:t>
    </dgm:pt>
    <dgm:pt modelId="{C71DEB21-1ABA-4B03-A90A-C5FCA01F36DD}">
      <dgm:prSet/>
      <dgm:spPr/>
      <dgm:t>
        <a:bodyPr/>
        <a:lstStyle/>
        <a:p>
          <a:r>
            <a:rPr lang="en-GB"/>
            <a:t>We then did </a:t>
          </a:r>
          <a:r>
            <a:rPr lang="en-GB" b="1"/>
            <a:t>decision tree model </a:t>
          </a:r>
          <a:r>
            <a:rPr lang="en-GB"/>
            <a:t>to capture non-linear relationships, complex feature interactions and further improve recall for defaulters.</a:t>
          </a:r>
          <a:endParaRPr lang="en-US"/>
        </a:p>
      </dgm:t>
    </dgm:pt>
    <dgm:pt modelId="{D3D97F3A-DCD6-422C-A2B6-2940B820B17E}" type="parTrans" cxnId="{4CFEFDF2-D25E-41FB-A401-291E0D58EA18}">
      <dgm:prSet/>
      <dgm:spPr/>
      <dgm:t>
        <a:bodyPr/>
        <a:lstStyle/>
        <a:p>
          <a:endParaRPr lang="en-US"/>
        </a:p>
      </dgm:t>
    </dgm:pt>
    <dgm:pt modelId="{E86B9657-003D-4099-B5DD-EA9DDBB91E04}" type="sibTrans" cxnId="{4CFEFDF2-D25E-41FB-A401-291E0D58EA18}">
      <dgm:prSet/>
      <dgm:spPr/>
      <dgm:t>
        <a:bodyPr/>
        <a:lstStyle/>
        <a:p>
          <a:endParaRPr lang="en-US"/>
        </a:p>
      </dgm:t>
    </dgm:pt>
    <dgm:pt modelId="{8AFACC45-F2E8-4203-A743-C602D44BA9EF}" type="pres">
      <dgm:prSet presAssocID="{ECCB7151-8489-40C0-BE25-CD35AD4A0B07}" presName="linear" presStyleCnt="0">
        <dgm:presLayoutVars>
          <dgm:animLvl val="lvl"/>
          <dgm:resizeHandles val="exact"/>
        </dgm:presLayoutVars>
      </dgm:prSet>
      <dgm:spPr/>
    </dgm:pt>
    <dgm:pt modelId="{4448433C-FFE2-4A41-99FE-CCF9AA975A59}" type="pres">
      <dgm:prSet presAssocID="{6B9BEFBC-B1C3-4A91-987B-7A15DF16166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1DB9AA3F-8730-499A-8551-EFE13C700636}" type="pres">
      <dgm:prSet presAssocID="{37FD3099-EBDA-4A11-87AE-73FCBFBD35A8}" presName="spacer" presStyleCnt="0"/>
      <dgm:spPr/>
    </dgm:pt>
    <dgm:pt modelId="{56FC7041-C01D-4585-B943-D669A9881DDD}" type="pres">
      <dgm:prSet presAssocID="{D9D16521-7730-4E99-8405-10C45BB171F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012111-B768-4CF6-8F89-09D5145B16BE}" type="pres">
      <dgm:prSet presAssocID="{5AFF06D1-D4A1-4CEA-A76B-185F63B3A63C}" presName="spacer" presStyleCnt="0"/>
      <dgm:spPr/>
    </dgm:pt>
    <dgm:pt modelId="{B7484FB1-A4B9-433C-98A9-41F2410F61C8}" type="pres">
      <dgm:prSet presAssocID="{851722B8-BE0B-4791-8AC5-30BD9700D77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7FD4B8A-CB06-462E-9CF3-F7602EC02F2C}" type="pres">
      <dgm:prSet presAssocID="{575BA3F5-43A3-4866-909D-A4094A406CFB}" presName="spacer" presStyleCnt="0"/>
      <dgm:spPr/>
    </dgm:pt>
    <dgm:pt modelId="{78F2F36C-0386-4DEC-B258-38A587EB8DD2}" type="pres">
      <dgm:prSet presAssocID="{C330B29F-D1E3-4AD2-B178-3D73FBE6055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4BC450B-3EBA-4C7D-8017-D10D2DC39020}" type="pres">
      <dgm:prSet presAssocID="{AC05A28F-11F3-4279-9CF5-BFF8F9E072F9}" presName="spacer" presStyleCnt="0"/>
      <dgm:spPr/>
    </dgm:pt>
    <dgm:pt modelId="{4E46BC77-D845-4DE7-A100-A3F9390F29CA}" type="pres">
      <dgm:prSet presAssocID="{DF773BE3-2E9D-4E00-B90D-1CACD708EC8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39A0B37-3EC2-4DE2-B6AE-3EB10C375B1D}" type="pres">
      <dgm:prSet presAssocID="{0D3CF70A-290D-4C32-8A47-157DAA2D3EF2}" presName="spacer" presStyleCnt="0"/>
      <dgm:spPr/>
    </dgm:pt>
    <dgm:pt modelId="{8D8BBD94-DD3A-4A1A-A530-E6E924BE0D42}" type="pres">
      <dgm:prSet presAssocID="{C71DEB21-1ABA-4B03-A90A-C5FCA01F36D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DC9B039-2B5E-4027-9CD6-3191B72DFFBE}" type="presOf" srcId="{ECCB7151-8489-40C0-BE25-CD35AD4A0B07}" destId="{8AFACC45-F2E8-4203-A743-C602D44BA9EF}" srcOrd="0" destOrd="0" presId="urn:microsoft.com/office/officeart/2005/8/layout/vList2"/>
    <dgm:cxn modelId="{2364BC3C-33E5-449E-9F33-7ED7D0EBEE9D}" type="presOf" srcId="{DF773BE3-2E9D-4E00-B90D-1CACD708EC87}" destId="{4E46BC77-D845-4DE7-A100-A3F9390F29CA}" srcOrd="0" destOrd="0" presId="urn:microsoft.com/office/officeart/2005/8/layout/vList2"/>
    <dgm:cxn modelId="{A2461047-612B-40ED-9159-09F6BAAD3AAE}" srcId="{ECCB7151-8489-40C0-BE25-CD35AD4A0B07}" destId="{6B9BEFBC-B1C3-4A91-987B-7A15DF16166B}" srcOrd="0" destOrd="0" parTransId="{6A72FE5E-3993-495D-B459-2FF63FE1684F}" sibTransId="{37FD3099-EBDA-4A11-87AE-73FCBFBD35A8}"/>
    <dgm:cxn modelId="{7822C39E-BEA2-46F8-BAE1-447325DAC64E}" srcId="{ECCB7151-8489-40C0-BE25-CD35AD4A0B07}" destId="{851722B8-BE0B-4791-8AC5-30BD9700D779}" srcOrd="2" destOrd="0" parTransId="{DECF6C32-5F4A-4594-BD47-274935E9AA71}" sibTransId="{575BA3F5-43A3-4866-909D-A4094A406CFB}"/>
    <dgm:cxn modelId="{DCDFC4A9-1862-45A4-930C-B6756703B1ED}" type="presOf" srcId="{851722B8-BE0B-4791-8AC5-30BD9700D779}" destId="{B7484FB1-A4B9-433C-98A9-41F2410F61C8}" srcOrd="0" destOrd="0" presId="urn:microsoft.com/office/officeart/2005/8/layout/vList2"/>
    <dgm:cxn modelId="{E63C13B2-3D05-4344-A834-138C1A4CE162}" srcId="{ECCB7151-8489-40C0-BE25-CD35AD4A0B07}" destId="{C330B29F-D1E3-4AD2-B178-3D73FBE60550}" srcOrd="3" destOrd="0" parTransId="{145137EB-69B9-468C-BB1B-DB0DE786B6B7}" sibTransId="{AC05A28F-11F3-4279-9CF5-BFF8F9E072F9}"/>
    <dgm:cxn modelId="{9B293DBB-3B0E-4198-938B-F0DFF0811790}" type="presOf" srcId="{6B9BEFBC-B1C3-4A91-987B-7A15DF16166B}" destId="{4448433C-FFE2-4A41-99FE-CCF9AA975A59}" srcOrd="0" destOrd="0" presId="urn:microsoft.com/office/officeart/2005/8/layout/vList2"/>
    <dgm:cxn modelId="{D3A481C5-8E09-4270-92E6-FD4C714BDE94}" type="presOf" srcId="{C71DEB21-1ABA-4B03-A90A-C5FCA01F36DD}" destId="{8D8BBD94-DD3A-4A1A-A530-E6E924BE0D42}" srcOrd="0" destOrd="0" presId="urn:microsoft.com/office/officeart/2005/8/layout/vList2"/>
    <dgm:cxn modelId="{0F077EDC-4DDB-4DD2-8712-5F744DD80FBC}" type="presOf" srcId="{D9D16521-7730-4E99-8405-10C45BB171F5}" destId="{56FC7041-C01D-4585-B943-D669A9881DDD}" srcOrd="0" destOrd="0" presId="urn:microsoft.com/office/officeart/2005/8/layout/vList2"/>
    <dgm:cxn modelId="{1EC597E0-7057-4E80-AE10-7F5ADD56182D}" srcId="{ECCB7151-8489-40C0-BE25-CD35AD4A0B07}" destId="{D9D16521-7730-4E99-8405-10C45BB171F5}" srcOrd="1" destOrd="0" parTransId="{9A436F22-9C22-4694-9E67-625156AB3BFA}" sibTransId="{5AFF06D1-D4A1-4CEA-A76B-185F63B3A63C}"/>
    <dgm:cxn modelId="{4CFEFDF2-D25E-41FB-A401-291E0D58EA18}" srcId="{ECCB7151-8489-40C0-BE25-CD35AD4A0B07}" destId="{C71DEB21-1ABA-4B03-A90A-C5FCA01F36DD}" srcOrd="5" destOrd="0" parTransId="{D3D97F3A-DCD6-422C-A2B6-2940B820B17E}" sibTransId="{E86B9657-003D-4099-B5DD-EA9DDBB91E04}"/>
    <dgm:cxn modelId="{915B01F9-598D-4F49-9FC6-7C2EA788963B}" type="presOf" srcId="{C330B29F-D1E3-4AD2-B178-3D73FBE60550}" destId="{78F2F36C-0386-4DEC-B258-38A587EB8DD2}" srcOrd="0" destOrd="0" presId="urn:microsoft.com/office/officeart/2005/8/layout/vList2"/>
    <dgm:cxn modelId="{BB95F4FA-143C-4CFC-AA4E-84641F8C8FCD}" srcId="{ECCB7151-8489-40C0-BE25-CD35AD4A0B07}" destId="{DF773BE3-2E9D-4E00-B90D-1CACD708EC87}" srcOrd="4" destOrd="0" parTransId="{42ECF8F7-4805-43B6-BBBE-E84C6719558C}" sibTransId="{0D3CF70A-290D-4C32-8A47-157DAA2D3EF2}"/>
    <dgm:cxn modelId="{EB62FA32-695A-4617-9FE2-031775CC4699}" type="presParOf" srcId="{8AFACC45-F2E8-4203-A743-C602D44BA9EF}" destId="{4448433C-FFE2-4A41-99FE-CCF9AA975A59}" srcOrd="0" destOrd="0" presId="urn:microsoft.com/office/officeart/2005/8/layout/vList2"/>
    <dgm:cxn modelId="{9FE91684-FA14-474E-BC4C-CF75C719F9FF}" type="presParOf" srcId="{8AFACC45-F2E8-4203-A743-C602D44BA9EF}" destId="{1DB9AA3F-8730-499A-8551-EFE13C700636}" srcOrd="1" destOrd="0" presId="urn:microsoft.com/office/officeart/2005/8/layout/vList2"/>
    <dgm:cxn modelId="{AB94F345-AF29-47DC-B6D4-51EA0FDF98DB}" type="presParOf" srcId="{8AFACC45-F2E8-4203-A743-C602D44BA9EF}" destId="{56FC7041-C01D-4585-B943-D669A9881DDD}" srcOrd="2" destOrd="0" presId="urn:microsoft.com/office/officeart/2005/8/layout/vList2"/>
    <dgm:cxn modelId="{932602E5-94FF-4B56-B816-40458E7388A6}" type="presParOf" srcId="{8AFACC45-F2E8-4203-A743-C602D44BA9EF}" destId="{1A012111-B768-4CF6-8F89-09D5145B16BE}" srcOrd="3" destOrd="0" presId="urn:microsoft.com/office/officeart/2005/8/layout/vList2"/>
    <dgm:cxn modelId="{5450CF66-CF25-456B-B8BC-ABAD17A8FC1F}" type="presParOf" srcId="{8AFACC45-F2E8-4203-A743-C602D44BA9EF}" destId="{B7484FB1-A4B9-433C-98A9-41F2410F61C8}" srcOrd="4" destOrd="0" presId="urn:microsoft.com/office/officeart/2005/8/layout/vList2"/>
    <dgm:cxn modelId="{ED36154F-594A-435E-AB56-792E47F08F09}" type="presParOf" srcId="{8AFACC45-F2E8-4203-A743-C602D44BA9EF}" destId="{B7FD4B8A-CB06-462E-9CF3-F7602EC02F2C}" srcOrd="5" destOrd="0" presId="urn:microsoft.com/office/officeart/2005/8/layout/vList2"/>
    <dgm:cxn modelId="{F7F7AFFC-AFD1-4F6D-BD21-AED03B2C1F96}" type="presParOf" srcId="{8AFACC45-F2E8-4203-A743-C602D44BA9EF}" destId="{78F2F36C-0386-4DEC-B258-38A587EB8DD2}" srcOrd="6" destOrd="0" presId="urn:microsoft.com/office/officeart/2005/8/layout/vList2"/>
    <dgm:cxn modelId="{896AB7B5-896C-4243-A2FF-3E012CA2E11F}" type="presParOf" srcId="{8AFACC45-F2E8-4203-A743-C602D44BA9EF}" destId="{54BC450B-3EBA-4C7D-8017-D10D2DC39020}" srcOrd="7" destOrd="0" presId="urn:microsoft.com/office/officeart/2005/8/layout/vList2"/>
    <dgm:cxn modelId="{455B1C44-843D-4E98-AF61-32EDF918511E}" type="presParOf" srcId="{8AFACC45-F2E8-4203-A743-C602D44BA9EF}" destId="{4E46BC77-D845-4DE7-A100-A3F9390F29CA}" srcOrd="8" destOrd="0" presId="urn:microsoft.com/office/officeart/2005/8/layout/vList2"/>
    <dgm:cxn modelId="{A2D650D3-6722-4BDB-91C8-3CC7AC60F5B4}" type="presParOf" srcId="{8AFACC45-F2E8-4203-A743-C602D44BA9EF}" destId="{239A0B37-3EC2-4DE2-B6AE-3EB10C375B1D}" srcOrd="9" destOrd="0" presId="urn:microsoft.com/office/officeart/2005/8/layout/vList2"/>
    <dgm:cxn modelId="{88F3FCD3-C9E3-4C3D-BD06-DFEE08DE14C2}" type="presParOf" srcId="{8AFACC45-F2E8-4203-A743-C602D44BA9EF}" destId="{8D8BBD94-DD3A-4A1A-A530-E6E924BE0D4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D0978C-E1A8-4D12-85C9-B77577ADAC8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D140F4-094F-46A2-B096-4D756942E8F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 model achieved an accuracy of 72%, with a recall of 41% for defaulters.</a:t>
          </a:r>
          <a:endParaRPr lang="en-US"/>
        </a:p>
      </dgm:t>
    </dgm:pt>
    <dgm:pt modelId="{1E9EB54F-B490-45BF-8A9C-EB2576C416CB}" type="parTrans" cxnId="{94F3184B-132C-4171-84A7-11BC5FD7CE3D}">
      <dgm:prSet/>
      <dgm:spPr/>
      <dgm:t>
        <a:bodyPr/>
        <a:lstStyle/>
        <a:p>
          <a:endParaRPr lang="en-US"/>
        </a:p>
      </dgm:t>
    </dgm:pt>
    <dgm:pt modelId="{9EA6FB1E-2D71-401F-BA03-985AD2DB07D5}" type="sibTrans" cxnId="{94F3184B-132C-4171-84A7-11BC5FD7CE3D}">
      <dgm:prSet/>
      <dgm:spPr/>
      <dgm:t>
        <a:bodyPr/>
        <a:lstStyle/>
        <a:p>
          <a:endParaRPr lang="en-US"/>
        </a:p>
      </dgm:t>
    </dgm:pt>
    <dgm:pt modelId="{1500FDDD-B9D6-4185-AE81-61AAB070567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Recall for defaulters improved from 25% in the baseline logistic regression to 41%, compared to 62% in the balanced logistic regression model, reducing missed defaulters from 991 to 784</a:t>
          </a:r>
          <a:endParaRPr lang="en-US"/>
        </a:p>
      </dgm:t>
    </dgm:pt>
    <dgm:pt modelId="{D3885ABE-7C1B-4359-A44C-686E09B4D583}" type="parTrans" cxnId="{95042F02-D6A5-4E06-A098-F3609F693BB0}">
      <dgm:prSet/>
      <dgm:spPr/>
      <dgm:t>
        <a:bodyPr/>
        <a:lstStyle/>
        <a:p>
          <a:endParaRPr lang="en-US"/>
        </a:p>
      </dgm:t>
    </dgm:pt>
    <dgm:pt modelId="{67278BBE-3D64-4F9E-A312-55AB6FF8BB16}" type="sibTrans" cxnId="{95042F02-D6A5-4E06-A098-F3609F693BB0}">
      <dgm:prSet/>
      <dgm:spPr/>
      <dgm:t>
        <a:bodyPr/>
        <a:lstStyle/>
        <a:p>
          <a:endParaRPr lang="en-US"/>
        </a:p>
      </dgm:t>
    </dgm:pt>
    <dgm:pt modelId="{CEB8E40F-69FC-4E48-82C0-9DD4104DEFD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This model performed worse than the balanced logistic regression in handling class imbalance. </a:t>
          </a:r>
          <a:endParaRPr lang="en-US"/>
        </a:p>
      </dgm:t>
    </dgm:pt>
    <dgm:pt modelId="{23C14F77-54A7-4623-8C14-9AE6166780CE}" type="parTrans" cxnId="{EFD30BEB-E4E3-4DED-B3F0-EA656EE84A00}">
      <dgm:prSet/>
      <dgm:spPr/>
      <dgm:t>
        <a:bodyPr/>
        <a:lstStyle/>
        <a:p>
          <a:endParaRPr lang="en-US"/>
        </a:p>
      </dgm:t>
    </dgm:pt>
    <dgm:pt modelId="{E70E5664-8099-4C4C-8AE3-B4D9E70A4E05}" type="sibTrans" cxnId="{EFD30BEB-E4E3-4DED-B3F0-EA656EE84A00}">
      <dgm:prSet/>
      <dgm:spPr/>
      <dgm:t>
        <a:bodyPr/>
        <a:lstStyle/>
        <a:p>
          <a:endParaRPr lang="en-US"/>
        </a:p>
      </dgm:t>
    </dgm:pt>
    <dgm:pt modelId="{3A1EA360-DA08-4DD1-97B5-7C2C170255E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Therefore, we proceeded to retrain the model with class weights to better handle imbalance and improve recall.</a:t>
          </a:r>
          <a:endParaRPr lang="en-US"/>
        </a:p>
      </dgm:t>
    </dgm:pt>
    <dgm:pt modelId="{33E84BB5-9741-430E-BCC2-C169CA06D1BF}" type="parTrans" cxnId="{C36D19F3-DFB3-46AE-951F-154E869F9868}">
      <dgm:prSet/>
      <dgm:spPr/>
      <dgm:t>
        <a:bodyPr/>
        <a:lstStyle/>
        <a:p>
          <a:endParaRPr lang="en-US"/>
        </a:p>
      </dgm:t>
    </dgm:pt>
    <dgm:pt modelId="{FB17F56B-C20D-4402-8BBC-0817A4D4149E}" type="sibTrans" cxnId="{C36D19F3-DFB3-46AE-951F-154E869F9868}">
      <dgm:prSet/>
      <dgm:spPr/>
      <dgm:t>
        <a:bodyPr/>
        <a:lstStyle/>
        <a:p>
          <a:endParaRPr lang="en-US"/>
        </a:p>
      </dgm:t>
    </dgm:pt>
    <dgm:pt modelId="{FCD3F830-E15F-4529-81EB-93D3FD98EF78}" type="pres">
      <dgm:prSet presAssocID="{C6D0978C-E1A8-4D12-85C9-B77577ADAC88}" presName="root" presStyleCnt="0">
        <dgm:presLayoutVars>
          <dgm:dir/>
          <dgm:resizeHandles val="exact"/>
        </dgm:presLayoutVars>
      </dgm:prSet>
      <dgm:spPr/>
    </dgm:pt>
    <dgm:pt modelId="{96D62F8F-6166-4133-91BE-DF1802CBA88B}" type="pres">
      <dgm:prSet presAssocID="{75D140F4-094F-46A2-B096-4D756942E8F3}" presName="compNode" presStyleCnt="0"/>
      <dgm:spPr/>
    </dgm:pt>
    <dgm:pt modelId="{0D261FA1-5BE4-44F9-A482-B38F4B05D3F4}" type="pres">
      <dgm:prSet presAssocID="{75D140F4-094F-46A2-B096-4D756942E8F3}" presName="bgRect" presStyleLbl="bgShp" presStyleIdx="0" presStyleCnt="4"/>
      <dgm:spPr/>
    </dgm:pt>
    <dgm:pt modelId="{47760BA9-7A78-499A-8D67-6AE550C233D9}" type="pres">
      <dgm:prSet presAssocID="{75D140F4-094F-46A2-B096-4D756942E8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77316E0-C141-4EA3-8812-934F7C9F91C3}" type="pres">
      <dgm:prSet presAssocID="{75D140F4-094F-46A2-B096-4D756942E8F3}" presName="spaceRect" presStyleCnt="0"/>
      <dgm:spPr/>
    </dgm:pt>
    <dgm:pt modelId="{04258929-523D-4961-B33D-C96229F4AD95}" type="pres">
      <dgm:prSet presAssocID="{75D140F4-094F-46A2-B096-4D756942E8F3}" presName="parTx" presStyleLbl="revTx" presStyleIdx="0" presStyleCnt="4">
        <dgm:presLayoutVars>
          <dgm:chMax val="0"/>
          <dgm:chPref val="0"/>
        </dgm:presLayoutVars>
      </dgm:prSet>
      <dgm:spPr/>
    </dgm:pt>
    <dgm:pt modelId="{EA3077D9-3441-4097-BC09-968D73EF2F9C}" type="pres">
      <dgm:prSet presAssocID="{9EA6FB1E-2D71-401F-BA03-985AD2DB07D5}" presName="sibTrans" presStyleCnt="0"/>
      <dgm:spPr/>
    </dgm:pt>
    <dgm:pt modelId="{F16F5566-3CA4-46EA-A318-3F0573FFE664}" type="pres">
      <dgm:prSet presAssocID="{1500FDDD-B9D6-4185-AE81-61AAB070567A}" presName="compNode" presStyleCnt="0"/>
      <dgm:spPr/>
    </dgm:pt>
    <dgm:pt modelId="{AEF173AC-DE22-4B94-9D10-8B380306A97B}" type="pres">
      <dgm:prSet presAssocID="{1500FDDD-B9D6-4185-AE81-61AAB070567A}" presName="bgRect" presStyleLbl="bgShp" presStyleIdx="1" presStyleCnt="4"/>
      <dgm:spPr/>
    </dgm:pt>
    <dgm:pt modelId="{DFC6225F-8A7D-4F79-9A22-B73D8AEEA766}" type="pres">
      <dgm:prSet presAssocID="{1500FDDD-B9D6-4185-AE81-61AAB070567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547C66B-85F4-4A42-964E-3C654994A8B6}" type="pres">
      <dgm:prSet presAssocID="{1500FDDD-B9D6-4185-AE81-61AAB070567A}" presName="spaceRect" presStyleCnt="0"/>
      <dgm:spPr/>
    </dgm:pt>
    <dgm:pt modelId="{FC6D0309-5346-4131-BB7D-9E6DE64174DB}" type="pres">
      <dgm:prSet presAssocID="{1500FDDD-B9D6-4185-AE81-61AAB070567A}" presName="parTx" presStyleLbl="revTx" presStyleIdx="1" presStyleCnt="4">
        <dgm:presLayoutVars>
          <dgm:chMax val="0"/>
          <dgm:chPref val="0"/>
        </dgm:presLayoutVars>
      </dgm:prSet>
      <dgm:spPr/>
    </dgm:pt>
    <dgm:pt modelId="{AB1224D3-B673-4276-B6C3-F8F15D4F7F1F}" type="pres">
      <dgm:prSet presAssocID="{67278BBE-3D64-4F9E-A312-55AB6FF8BB16}" presName="sibTrans" presStyleCnt="0"/>
      <dgm:spPr/>
    </dgm:pt>
    <dgm:pt modelId="{6FF4DC6C-2EDC-4F0E-AE06-F726FE996AA5}" type="pres">
      <dgm:prSet presAssocID="{CEB8E40F-69FC-4E48-82C0-9DD4104DEFD2}" presName="compNode" presStyleCnt="0"/>
      <dgm:spPr/>
    </dgm:pt>
    <dgm:pt modelId="{1E1D448A-B6F0-4F97-9AF2-36604E274B9A}" type="pres">
      <dgm:prSet presAssocID="{CEB8E40F-69FC-4E48-82C0-9DD4104DEFD2}" presName="bgRect" presStyleLbl="bgShp" presStyleIdx="2" presStyleCnt="4"/>
      <dgm:spPr/>
    </dgm:pt>
    <dgm:pt modelId="{7B987F11-47CD-490A-B521-53FBDEF1D9F3}" type="pres">
      <dgm:prSet presAssocID="{CEB8E40F-69FC-4E48-82C0-9DD4104DEFD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3057CB-2760-4C9E-80C4-05E0AF33E0F9}" type="pres">
      <dgm:prSet presAssocID="{CEB8E40F-69FC-4E48-82C0-9DD4104DEFD2}" presName="spaceRect" presStyleCnt="0"/>
      <dgm:spPr/>
    </dgm:pt>
    <dgm:pt modelId="{67BCF1CA-C6F3-4F03-8AEF-35AFAF6D858E}" type="pres">
      <dgm:prSet presAssocID="{CEB8E40F-69FC-4E48-82C0-9DD4104DEFD2}" presName="parTx" presStyleLbl="revTx" presStyleIdx="2" presStyleCnt="4">
        <dgm:presLayoutVars>
          <dgm:chMax val="0"/>
          <dgm:chPref val="0"/>
        </dgm:presLayoutVars>
      </dgm:prSet>
      <dgm:spPr/>
    </dgm:pt>
    <dgm:pt modelId="{7B68F784-BC1A-446F-971B-B4AEB96E83FA}" type="pres">
      <dgm:prSet presAssocID="{E70E5664-8099-4C4C-8AE3-B4D9E70A4E05}" presName="sibTrans" presStyleCnt="0"/>
      <dgm:spPr/>
    </dgm:pt>
    <dgm:pt modelId="{3D128A6B-2E78-40E6-8570-150E2459969E}" type="pres">
      <dgm:prSet presAssocID="{3A1EA360-DA08-4DD1-97B5-7C2C170255E5}" presName="compNode" presStyleCnt="0"/>
      <dgm:spPr/>
    </dgm:pt>
    <dgm:pt modelId="{19F055F2-259F-47B6-B9BC-E30FC77BE431}" type="pres">
      <dgm:prSet presAssocID="{3A1EA360-DA08-4DD1-97B5-7C2C170255E5}" presName="bgRect" presStyleLbl="bgShp" presStyleIdx="3" presStyleCnt="4"/>
      <dgm:spPr/>
    </dgm:pt>
    <dgm:pt modelId="{68EDA890-21F9-4E7D-B419-6B23365F5BD5}" type="pres">
      <dgm:prSet presAssocID="{3A1EA360-DA08-4DD1-97B5-7C2C170255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4C04EF8C-A06C-4C09-8FF8-CA6467701EFB}" type="pres">
      <dgm:prSet presAssocID="{3A1EA360-DA08-4DD1-97B5-7C2C170255E5}" presName="spaceRect" presStyleCnt="0"/>
      <dgm:spPr/>
    </dgm:pt>
    <dgm:pt modelId="{73E1F3E2-2B30-41AD-89A5-33ABF1D88687}" type="pres">
      <dgm:prSet presAssocID="{3A1EA360-DA08-4DD1-97B5-7C2C170255E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5042F02-D6A5-4E06-A098-F3609F693BB0}" srcId="{C6D0978C-E1A8-4D12-85C9-B77577ADAC88}" destId="{1500FDDD-B9D6-4185-AE81-61AAB070567A}" srcOrd="1" destOrd="0" parTransId="{D3885ABE-7C1B-4359-A44C-686E09B4D583}" sibTransId="{67278BBE-3D64-4F9E-A312-55AB6FF8BB16}"/>
    <dgm:cxn modelId="{DF359E26-CD13-43F2-BE34-E4648C964D0D}" type="presOf" srcId="{C6D0978C-E1A8-4D12-85C9-B77577ADAC88}" destId="{FCD3F830-E15F-4529-81EB-93D3FD98EF78}" srcOrd="0" destOrd="0" presId="urn:microsoft.com/office/officeart/2018/2/layout/IconVerticalSolidList"/>
    <dgm:cxn modelId="{C5E9AF5E-2281-4A59-9A24-7BB7D974FFD2}" type="presOf" srcId="{CEB8E40F-69FC-4E48-82C0-9DD4104DEFD2}" destId="{67BCF1CA-C6F3-4F03-8AEF-35AFAF6D858E}" srcOrd="0" destOrd="0" presId="urn:microsoft.com/office/officeart/2018/2/layout/IconVerticalSolidList"/>
    <dgm:cxn modelId="{94F3184B-132C-4171-84A7-11BC5FD7CE3D}" srcId="{C6D0978C-E1A8-4D12-85C9-B77577ADAC88}" destId="{75D140F4-094F-46A2-B096-4D756942E8F3}" srcOrd="0" destOrd="0" parTransId="{1E9EB54F-B490-45BF-8A9C-EB2576C416CB}" sibTransId="{9EA6FB1E-2D71-401F-BA03-985AD2DB07D5}"/>
    <dgm:cxn modelId="{297040C4-EE84-44E5-ACB4-D893C396D497}" type="presOf" srcId="{1500FDDD-B9D6-4185-AE81-61AAB070567A}" destId="{FC6D0309-5346-4131-BB7D-9E6DE64174DB}" srcOrd="0" destOrd="0" presId="urn:microsoft.com/office/officeart/2018/2/layout/IconVerticalSolidList"/>
    <dgm:cxn modelId="{77F7DCC4-9E23-40A8-A98D-AACBFA4F78CC}" type="presOf" srcId="{75D140F4-094F-46A2-B096-4D756942E8F3}" destId="{04258929-523D-4961-B33D-C96229F4AD95}" srcOrd="0" destOrd="0" presId="urn:microsoft.com/office/officeart/2018/2/layout/IconVerticalSolidList"/>
    <dgm:cxn modelId="{7CA669DD-2AA4-4BC0-B82C-F210A6A25E5E}" type="presOf" srcId="{3A1EA360-DA08-4DD1-97B5-7C2C170255E5}" destId="{73E1F3E2-2B30-41AD-89A5-33ABF1D88687}" srcOrd="0" destOrd="0" presId="urn:microsoft.com/office/officeart/2018/2/layout/IconVerticalSolidList"/>
    <dgm:cxn modelId="{EFD30BEB-E4E3-4DED-B3F0-EA656EE84A00}" srcId="{C6D0978C-E1A8-4D12-85C9-B77577ADAC88}" destId="{CEB8E40F-69FC-4E48-82C0-9DD4104DEFD2}" srcOrd="2" destOrd="0" parTransId="{23C14F77-54A7-4623-8C14-9AE6166780CE}" sibTransId="{E70E5664-8099-4C4C-8AE3-B4D9E70A4E05}"/>
    <dgm:cxn modelId="{C36D19F3-DFB3-46AE-951F-154E869F9868}" srcId="{C6D0978C-E1A8-4D12-85C9-B77577ADAC88}" destId="{3A1EA360-DA08-4DD1-97B5-7C2C170255E5}" srcOrd="3" destOrd="0" parTransId="{33E84BB5-9741-430E-BCC2-C169CA06D1BF}" sibTransId="{FB17F56B-C20D-4402-8BBC-0817A4D4149E}"/>
    <dgm:cxn modelId="{F00F08D9-8C71-4FAD-996A-24DBB305D488}" type="presParOf" srcId="{FCD3F830-E15F-4529-81EB-93D3FD98EF78}" destId="{96D62F8F-6166-4133-91BE-DF1802CBA88B}" srcOrd="0" destOrd="0" presId="urn:microsoft.com/office/officeart/2018/2/layout/IconVerticalSolidList"/>
    <dgm:cxn modelId="{05D48A00-057D-489C-88AE-DD86BC5BDFC7}" type="presParOf" srcId="{96D62F8F-6166-4133-91BE-DF1802CBA88B}" destId="{0D261FA1-5BE4-44F9-A482-B38F4B05D3F4}" srcOrd="0" destOrd="0" presId="urn:microsoft.com/office/officeart/2018/2/layout/IconVerticalSolidList"/>
    <dgm:cxn modelId="{85CC0D38-D1F2-44B5-A228-05241EC5EBEF}" type="presParOf" srcId="{96D62F8F-6166-4133-91BE-DF1802CBA88B}" destId="{47760BA9-7A78-499A-8D67-6AE550C233D9}" srcOrd="1" destOrd="0" presId="urn:microsoft.com/office/officeart/2018/2/layout/IconVerticalSolidList"/>
    <dgm:cxn modelId="{6D31E5BE-0FEE-41E3-81C7-CF63703DF739}" type="presParOf" srcId="{96D62F8F-6166-4133-91BE-DF1802CBA88B}" destId="{C77316E0-C141-4EA3-8812-934F7C9F91C3}" srcOrd="2" destOrd="0" presId="urn:microsoft.com/office/officeart/2018/2/layout/IconVerticalSolidList"/>
    <dgm:cxn modelId="{0911B80B-6FEE-40AA-A1D6-5F7F659DAF5A}" type="presParOf" srcId="{96D62F8F-6166-4133-91BE-DF1802CBA88B}" destId="{04258929-523D-4961-B33D-C96229F4AD95}" srcOrd="3" destOrd="0" presId="urn:microsoft.com/office/officeart/2018/2/layout/IconVerticalSolidList"/>
    <dgm:cxn modelId="{28D649BD-7BC6-47E2-B31A-415E8C5C8508}" type="presParOf" srcId="{FCD3F830-E15F-4529-81EB-93D3FD98EF78}" destId="{EA3077D9-3441-4097-BC09-968D73EF2F9C}" srcOrd="1" destOrd="0" presId="urn:microsoft.com/office/officeart/2018/2/layout/IconVerticalSolidList"/>
    <dgm:cxn modelId="{35036DBC-5E5E-44D4-90EE-7019E25F72AA}" type="presParOf" srcId="{FCD3F830-E15F-4529-81EB-93D3FD98EF78}" destId="{F16F5566-3CA4-46EA-A318-3F0573FFE664}" srcOrd="2" destOrd="0" presId="urn:microsoft.com/office/officeart/2018/2/layout/IconVerticalSolidList"/>
    <dgm:cxn modelId="{AC4EC0EE-E9F7-4B09-829B-69D3A2BDCD45}" type="presParOf" srcId="{F16F5566-3CA4-46EA-A318-3F0573FFE664}" destId="{AEF173AC-DE22-4B94-9D10-8B380306A97B}" srcOrd="0" destOrd="0" presId="urn:microsoft.com/office/officeart/2018/2/layout/IconVerticalSolidList"/>
    <dgm:cxn modelId="{22E95387-80F2-4DE6-B2F0-73D2C22A0FC5}" type="presParOf" srcId="{F16F5566-3CA4-46EA-A318-3F0573FFE664}" destId="{DFC6225F-8A7D-4F79-9A22-B73D8AEEA766}" srcOrd="1" destOrd="0" presId="urn:microsoft.com/office/officeart/2018/2/layout/IconVerticalSolidList"/>
    <dgm:cxn modelId="{601A0E66-1F5E-439A-838E-D9FEB998B568}" type="presParOf" srcId="{F16F5566-3CA4-46EA-A318-3F0573FFE664}" destId="{3547C66B-85F4-4A42-964E-3C654994A8B6}" srcOrd="2" destOrd="0" presId="urn:microsoft.com/office/officeart/2018/2/layout/IconVerticalSolidList"/>
    <dgm:cxn modelId="{6C28157B-521E-44EC-9F93-E455EF9942AF}" type="presParOf" srcId="{F16F5566-3CA4-46EA-A318-3F0573FFE664}" destId="{FC6D0309-5346-4131-BB7D-9E6DE64174DB}" srcOrd="3" destOrd="0" presId="urn:microsoft.com/office/officeart/2018/2/layout/IconVerticalSolidList"/>
    <dgm:cxn modelId="{69E978F7-0EA3-412A-A3F5-D90F6D3AF0D2}" type="presParOf" srcId="{FCD3F830-E15F-4529-81EB-93D3FD98EF78}" destId="{AB1224D3-B673-4276-B6C3-F8F15D4F7F1F}" srcOrd="3" destOrd="0" presId="urn:microsoft.com/office/officeart/2018/2/layout/IconVerticalSolidList"/>
    <dgm:cxn modelId="{BF7F4CF1-F4B3-4C14-9F7B-C7CE85D6A42C}" type="presParOf" srcId="{FCD3F830-E15F-4529-81EB-93D3FD98EF78}" destId="{6FF4DC6C-2EDC-4F0E-AE06-F726FE996AA5}" srcOrd="4" destOrd="0" presId="urn:microsoft.com/office/officeart/2018/2/layout/IconVerticalSolidList"/>
    <dgm:cxn modelId="{A198A6B7-D518-4803-B7E4-866DE048B63A}" type="presParOf" srcId="{6FF4DC6C-2EDC-4F0E-AE06-F726FE996AA5}" destId="{1E1D448A-B6F0-4F97-9AF2-36604E274B9A}" srcOrd="0" destOrd="0" presId="urn:microsoft.com/office/officeart/2018/2/layout/IconVerticalSolidList"/>
    <dgm:cxn modelId="{D49B8F3B-882B-409A-9316-29CEF75A3DF8}" type="presParOf" srcId="{6FF4DC6C-2EDC-4F0E-AE06-F726FE996AA5}" destId="{7B987F11-47CD-490A-B521-53FBDEF1D9F3}" srcOrd="1" destOrd="0" presId="urn:microsoft.com/office/officeart/2018/2/layout/IconVerticalSolidList"/>
    <dgm:cxn modelId="{F7116A71-1718-4EF3-AF25-CC527CC7703A}" type="presParOf" srcId="{6FF4DC6C-2EDC-4F0E-AE06-F726FE996AA5}" destId="{CB3057CB-2760-4C9E-80C4-05E0AF33E0F9}" srcOrd="2" destOrd="0" presId="urn:microsoft.com/office/officeart/2018/2/layout/IconVerticalSolidList"/>
    <dgm:cxn modelId="{2C06EAB1-F757-4F8E-8AFD-E077B2C9A265}" type="presParOf" srcId="{6FF4DC6C-2EDC-4F0E-AE06-F726FE996AA5}" destId="{67BCF1CA-C6F3-4F03-8AEF-35AFAF6D858E}" srcOrd="3" destOrd="0" presId="urn:microsoft.com/office/officeart/2018/2/layout/IconVerticalSolidList"/>
    <dgm:cxn modelId="{AD7263A3-CF71-4534-AB22-69E91D4EFB54}" type="presParOf" srcId="{FCD3F830-E15F-4529-81EB-93D3FD98EF78}" destId="{7B68F784-BC1A-446F-971B-B4AEB96E83FA}" srcOrd="5" destOrd="0" presId="urn:microsoft.com/office/officeart/2018/2/layout/IconVerticalSolidList"/>
    <dgm:cxn modelId="{175DA772-D8B9-494F-A907-23D74BD2845C}" type="presParOf" srcId="{FCD3F830-E15F-4529-81EB-93D3FD98EF78}" destId="{3D128A6B-2E78-40E6-8570-150E2459969E}" srcOrd="6" destOrd="0" presId="urn:microsoft.com/office/officeart/2018/2/layout/IconVerticalSolidList"/>
    <dgm:cxn modelId="{B908A71E-5A5B-4263-80A0-65E88DCE06F3}" type="presParOf" srcId="{3D128A6B-2E78-40E6-8570-150E2459969E}" destId="{19F055F2-259F-47B6-B9BC-E30FC77BE431}" srcOrd="0" destOrd="0" presId="urn:microsoft.com/office/officeart/2018/2/layout/IconVerticalSolidList"/>
    <dgm:cxn modelId="{32DACFF7-05D0-4E6B-A9DB-D4267DA4F9D8}" type="presParOf" srcId="{3D128A6B-2E78-40E6-8570-150E2459969E}" destId="{68EDA890-21F9-4E7D-B419-6B23365F5BD5}" srcOrd="1" destOrd="0" presId="urn:microsoft.com/office/officeart/2018/2/layout/IconVerticalSolidList"/>
    <dgm:cxn modelId="{A8FD5F13-C1C9-4411-BC8A-D5B72764C76C}" type="presParOf" srcId="{3D128A6B-2E78-40E6-8570-150E2459969E}" destId="{4C04EF8C-A06C-4C09-8FF8-CA6467701EFB}" srcOrd="2" destOrd="0" presId="urn:microsoft.com/office/officeart/2018/2/layout/IconVerticalSolidList"/>
    <dgm:cxn modelId="{1EA41DAF-8FBF-4522-978B-AD30472F0BBE}" type="presParOf" srcId="{3D128A6B-2E78-40E6-8570-150E2459969E}" destId="{73E1F3E2-2B30-41AD-89A5-33ABF1D8868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60ED8F-4B08-46E4-A176-1B44B6FA5D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54CFB9-6895-4175-A0AF-11A32892E30F}">
      <dgm:prSet/>
      <dgm:spPr/>
      <dgm:t>
        <a:bodyPr/>
        <a:lstStyle/>
        <a:p>
          <a:r>
            <a:rPr lang="en-GB"/>
            <a:t>The Decision Tree model (with class weights) achieved 74% accuracy, with a recall of 44%, identifying 579 out of 1,327 defaulters and missing 748 high-risk borrowers. </a:t>
          </a:r>
          <a:endParaRPr lang="en-US"/>
        </a:p>
      </dgm:t>
    </dgm:pt>
    <dgm:pt modelId="{2E491B12-873E-4407-A335-4C7E097B3B50}" type="parTrans" cxnId="{568DB631-220A-4DC0-925E-A7E556BC56B2}">
      <dgm:prSet/>
      <dgm:spPr/>
      <dgm:t>
        <a:bodyPr/>
        <a:lstStyle/>
        <a:p>
          <a:endParaRPr lang="en-US"/>
        </a:p>
      </dgm:t>
    </dgm:pt>
    <dgm:pt modelId="{1D659601-299C-4CF5-ACB1-2C5670B741A0}" type="sibTrans" cxnId="{568DB631-220A-4DC0-925E-A7E556BC56B2}">
      <dgm:prSet/>
      <dgm:spPr/>
      <dgm:t>
        <a:bodyPr/>
        <a:lstStyle/>
        <a:p>
          <a:endParaRPr lang="en-US"/>
        </a:p>
      </dgm:t>
    </dgm:pt>
    <dgm:pt modelId="{F081FEC4-E0EF-4BE6-8536-94A9F3C6FD0C}">
      <dgm:prSet/>
      <dgm:spPr/>
      <dgm:t>
        <a:bodyPr/>
        <a:lstStyle/>
        <a:p>
          <a:r>
            <a:rPr lang="en-GB"/>
            <a:t>Compared to the logistic regression(with class weights whose recall was at 62%, the balanced Decision Tree performs worse at detecting defaulters. </a:t>
          </a:r>
          <a:endParaRPr lang="en-US"/>
        </a:p>
      </dgm:t>
    </dgm:pt>
    <dgm:pt modelId="{A58563AE-0043-4D4E-99AE-1BE2A84F3F59}" type="parTrans" cxnId="{0EB83F91-25D7-4C0D-B472-030B4E996AFA}">
      <dgm:prSet/>
      <dgm:spPr/>
      <dgm:t>
        <a:bodyPr/>
        <a:lstStyle/>
        <a:p>
          <a:endParaRPr lang="en-US"/>
        </a:p>
      </dgm:t>
    </dgm:pt>
    <dgm:pt modelId="{012B1861-57D2-4109-BD91-EC3891DEB642}" type="sibTrans" cxnId="{0EB83F91-25D7-4C0D-B472-030B4E996AFA}">
      <dgm:prSet/>
      <dgm:spPr/>
      <dgm:t>
        <a:bodyPr/>
        <a:lstStyle/>
        <a:p>
          <a:endParaRPr lang="en-US"/>
        </a:p>
      </dgm:t>
    </dgm:pt>
    <dgm:pt modelId="{DF5DAD72-EFF4-4C35-911F-D378261B2B41}">
      <dgm:prSet/>
      <dgm:spPr/>
      <dgm:t>
        <a:bodyPr/>
        <a:lstStyle/>
        <a:p>
          <a:r>
            <a:rPr lang="en-GB"/>
            <a:t>Although it captures nonlinear relationships, increasing model complexity did not improve minority class detection.</a:t>
          </a:r>
          <a:endParaRPr lang="en-US"/>
        </a:p>
      </dgm:t>
    </dgm:pt>
    <dgm:pt modelId="{3BB8F139-44D7-4879-98E0-BCA3A8B41CE3}" type="parTrans" cxnId="{0CB28D7E-5BA4-47C3-A3D5-B10766428CBB}">
      <dgm:prSet/>
      <dgm:spPr/>
      <dgm:t>
        <a:bodyPr/>
        <a:lstStyle/>
        <a:p>
          <a:endParaRPr lang="en-US"/>
        </a:p>
      </dgm:t>
    </dgm:pt>
    <dgm:pt modelId="{2EF9A566-3F1E-48C3-9167-AF1DF32E5284}" type="sibTrans" cxnId="{0CB28D7E-5BA4-47C3-A3D5-B10766428CBB}">
      <dgm:prSet/>
      <dgm:spPr/>
      <dgm:t>
        <a:bodyPr/>
        <a:lstStyle/>
        <a:p>
          <a:endParaRPr lang="en-US"/>
        </a:p>
      </dgm:t>
    </dgm:pt>
    <dgm:pt modelId="{6E3A3BA3-960D-4097-880A-B65F5678E95B}" type="pres">
      <dgm:prSet presAssocID="{FA60ED8F-4B08-46E4-A176-1B44B6FA5D73}" presName="linear" presStyleCnt="0">
        <dgm:presLayoutVars>
          <dgm:animLvl val="lvl"/>
          <dgm:resizeHandles val="exact"/>
        </dgm:presLayoutVars>
      </dgm:prSet>
      <dgm:spPr/>
    </dgm:pt>
    <dgm:pt modelId="{A52327B0-EE41-48BD-8F01-FE3BB5516E12}" type="pres">
      <dgm:prSet presAssocID="{C754CFB9-6895-4175-A0AF-11A32892E30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45E4F2-B087-42FA-BDA3-F1D6106A8291}" type="pres">
      <dgm:prSet presAssocID="{1D659601-299C-4CF5-ACB1-2C5670B741A0}" presName="spacer" presStyleCnt="0"/>
      <dgm:spPr/>
    </dgm:pt>
    <dgm:pt modelId="{593082C1-4F80-455E-BFB8-67E47A8C3517}" type="pres">
      <dgm:prSet presAssocID="{F081FEC4-E0EF-4BE6-8536-94A9F3C6FD0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CC13221-03FC-44E3-9044-C341AA8CEFD0}" type="pres">
      <dgm:prSet presAssocID="{012B1861-57D2-4109-BD91-EC3891DEB642}" presName="spacer" presStyleCnt="0"/>
      <dgm:spPr/>
    </dgm:pt>
    <dgm:pt modelId="{022BA3F7-F629-4609-98EA-2B8F0C437FA1}" type="pres">
      <dgm:prSet presAssocID="{DF5DAD72-EFF4-4C35-911F-D378261B2B4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8DB631-220A-4DC0-925E-A7E556BC56B2}" srcId="{FA60ED8F-4B08-46E4-A176-1B44B6FA5D73}" destId="{C754CFB9-6895-4175-A0AF-11A32892E30F}" srcOrd="0" destOrd="0" parTransId="{2E491B12-873E-4407-A335-4C7E097B3B50}" sibTransId="{1D659601-299C-4CF5-ACB1-2C5670B741A0}"/>
    <dgm:cxn modelId="{9CD08841-9E7B-4CEC-9861-8EA01A5ADD59}" type="presOf" srcId="{F081FEC4-E0EF-4BE6-8536-94A9F3C6FD0C}" destId="{593082C1-4F80-455E-BFB8-67E47A8C3517}" srcOrd="0" destOrd="0" presId="urn:microsoft.com/office/officeart/2005/8/layout/vList2"/>
    <dgm:cxn modelId="{0CB28D7E-5BA4-47C3-A3D5-B10766428CBB}" srcId="{FA60ED8F-4B08-46E4-A176-1B44B6FA5D73}" destId="{DF5DAD72-EFF4-4C35-911F-D378261B2B41}" srcOrd="2" destOrd="0" parTransId="{3BB8F139-44D7-4879-98E0-BCA3A8B41CE3}" sibTransId="{2EF9A566-3F1E-48C3-9167-AF1DF32E5284}"/>
    <dgm:cxn modelId="{0EB83F91-25D7-4C0D-B472-030B4E996AFA}" srcId="{FA60ED8F-4B08-46E4-A176-1B44B6FA5D73}" destId="{F081FEC4-E0EF-4BE6-8536-94A9F3C6FD0C}" srcOrd="1" destOrd="0" parTransId="{A58563AE-0043-4D4E-99AE-1BE2A84F3F59}" sibTransId="{012B1861-57D2-4109-BD91-EC3891DEB642}"/>
    <dgm:cxn modelId="{1EF997BD-3392-4271-A9BB-366AEDB8AA45}" type="presOf" srcId="{DF5DAD72-EFF4-4C35-911F-D378261B2B41}" destId="{022BA3F7-F629-4609-98EA-2B8F0C437FA1}" srcOrd="0" destOrd="0" presId="urn:microsoft.com/office/officeart/2005/8/layout/vList2"/>
    <dgm:cxn modelId="{00D729C0-9F25-4DCB-B5E9-211489E18D72}" type="presOf" srcId="{C754CFB9-6895-4175-A0AF-11A32892E30F}" destId="{A52327B0-EE41-48BD-8F01-FE3BB5516E12}" srcOrd="0" destOrd="0" presId="urn:microsoft.com/office/officeart/2005/8/layout/vList2"/>
    <dgm:cxn modelId="{D80AE7C5-8B40-41D0-862F-87B46BC625F3}" type="presOf" srcId="{FA60ED8F-4B08-46E4-A176-1B44B6FA5D73}" destId="{6E3A3BA3-960D-4097-880A-B65F5678E95B}" srcOrd="0" destOrd="0" presId="urn:microsoft.com/office/officeart/2005/8/layout/vList2"/>
    <dgm:cxn modelId="{0E0A958F-A5FC-4C2E-A3E3-CB17A66FE525}" type="presParOf" srcId="{6E3A3BA3-960D-4097-880A-B65F5678E95B}" destId="{A52327B0-EE41-48BD-8F01-FE3BB5516E12}" srcOrd="0" destOrd="0" presId="urn:microsoft.com/office/officeart/2005/8/layout/vList2"/>
    <dgm:cxn modelId="{9E3DA41A-EE9C-44F0-8B6C-E5973865C426}" type="presParOf" srcId="{6E3A3BA3-960D-4097-880A-B65F5678E95B}" destId="{BA45E4F2-B087-42FA-BDA3-F1D6106A8291}" srcOrd="1" destOrd="0" presId="urn:microsoft.com/office/officeart/2005/8/layout/vList2"/>
    <dgm:cxn modelId="{0C163BCE-F802-412E-84AB-4509337E3ED5}" type="presParOf" srcId="{6E3A3BA3-960D-4097-880A-B65F5678E95B}" destId="{593082C1-4F80-455E-BFB8-67E47A8C3517}" srcOrd="2" destOrd="0" presId="urn:microsoft.com/office/officeart/2005/8/layout/vList2"/>
    <dgm:cxn modelId="{4D9B6704-1852-4C99-8D52-D0665737ECF3}" type="presParOf" srcId="{6E3A3BA3-960D-4097-880A-B65F5678E95B}" destId="{CCC13221-03FC-44E3-9044-C341AA8CEFD0}" srcOrd="3" destOrd="0" presId="urn:microsoft.com/office/officeart/2005/8/layout/vList2"/>
    <dgm:cxn modelId="{F05ACA0F-DC23-4391-897D-5D12C817C415}" type="presParOf" srcId="{6E3A3BA3-960D-4097-880A-B65F5678E95B}" destId="{022BA3F7-F629-4609-98EA-2B8F0C437F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9E83-953C-4A73-A35A-B4509062FD66}">
      <dsp:nvSpPr>
        <dsp:cNvPr id="0" name=""/>
        <dsp:cNvSpPr/>
      </dsp:nvSpPr>
      <dsp:spPr>
        <a:xfrm>
          <a:off x="0" y="3733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was trained to predict borrower defaults. Evaluation metrics: </a:t>
          </a:r>
          <a:r>
            <a:rPr lang="en-GB" sz="1500" b="1" kern="1200"/>
            <a:t>accuracy</a:t>
          </a:r>
          <a:r>
            <a:rPr lang="en-GB" sz="1500" kern="1200"/>
            <a:t>, </a:t>
          </a:r>
          <a:r>
            <a:rPr lang="en-GB" sz="1500" b="1" kern="1200"/>
            <a:t>precision</a:t>
          </a:r>
          <a:r>
            <a:rPr lang="en-GB" sz="1500" kern="1200"/>
            <a:t>, </a:t>
          </a:r>
          <a:r>
            <a:rPr lang="en-GB" sz="1500" b="1" kern="1200"/>
            <a:t>recall</a:t>
          </a:r>
          <a:r>
            <a:rPr lang="en-GB" sz="1500" kern="1200"/>
            <a:t>, and </a:t>
          </a:r>
          <a:r>
            <a:rPr lang="en-GB" sz="1500" b="1" kern="1200"/>
            <a:t>F1-score</a:t>
          </a:r>
          <a:endParaRPr lang="en-US" sz="1500" kern="1200"/>
        </a:p>
      </dsp:txBody>
      <dsp:txXfrm>
        <a:off x="29128" y="402476"/>
        <a:ext cx="5428144" cy="538444"/>
      </dsp:txXfrm>
    </dsp:sp>
    <dsp:sp modelId="{5B930E7B-4F12-4E1E-8330-AA158C0A3C46}">
      <dsp:nvSpPr>
        <dsp:cNvPr id="0" name=""/>
        <dsp:cNvSpPr/>
      </dsp:nvSpPr>
      <dsp:spPr>
        <a:xfrm>
          <a:off x="0" y="10132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Focus was on maximizing </a:t>
          </a:r>
          <a:r>
            <a:rPr lang="en-GB" sz="1500" b="1" kern="1200"/>
            <a:t>recall</a:t>
          </a:r>
          <a:r>
            <a:rPr lang="en-GB" sz="1500" kern="1200"/>
            <a:t> to minimize false negatives (defaulters misclassified as non-defaulters)</a:t>
          </a:r>
          <a:endParaRPr lang="en-US" sz="1500" kern="1200"/>
        </a:p>
      </dsp:txBody>
      <dsp:txXfrm>
        <a:off x="29128" y="1042376"/>
        <a:ext cx="5428144" cy="538444"/>
      </dsp:txXfrm>
    </dsp:sp>
    <dsp:sp modelId="{BDA5F353-B80C-4E4B-A637-766502E436F3}">
      <dsp:nvSpPr>
        <dsp:cNvPr id="0" name=""/>
        <dsp:cNvSpPr/>
      </dsp:nvSpPr>
      <dsp:spPr>
        <a:xfrm>
          <a:off x="0" y="16531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achieved 81.2%, but it missed 75% of the actual defaulters (</a:t>
          </a:r>
          <a:r>
            <a:rPr lang="en-GB" sz="1500" b="1" kern="1200"/>
            <a:t>low recall of 25%).</a:t>
          </a:r>
          <a:endParaRPr lang="en-US" sz="1500" kern="1200"/>
        </a:p>
      </dsp:txBody>
      <dsp:txXfrm>
        <a:off x="29128" y="1682276"/>
        <a:ext cx="5428144" cy="538444"/>
      </dsp:txXfrm>
    </dsp:sp>
    <dsp:sp modelId="{EC0725C8-6003-432D-842B-CCE4D45A76DD}">
      <dsp:nvSpPr>
        <dsp:cNvPr id="0" name=""/>
        <dsp:cNvSpPr/>
      </dsp:nvSpPr>
      <dsp:spPr>
        <a:xfrm>
          <a:off x="0" y="22930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Precision for defaulters was 71%, meaning when predicted, the model is correct 71% of the time.</a:t>
          </a:r>
          <a:endParaRPr lang="en-US" sz="1500" kern="1200"/>
        </a:p>
      </dsp:txBody>
      <dsp:txXfrm>
        <a:off x="29128" y="2322177"/>
        <a:ext cx="5428144" cy="538444"/>
      </dsp:txXfrm>
    </dsp:sp>
    <dsp:sp modelId="{8D33470C-BEF5-432B-8984-91AB221F4A78}">
      <dsp:nvSpPr>
        <dsp:cNvPr id="0" name=""/>
        <dsp:cNvSpPr/>
      </dsp:nvSpPr>
      <dsp:spPr>
        <a:xfrm>
          <a:off x="0" y="29329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/>
            <a:t>False negatives are significant, </a:t>
          </a:r>
          <a:r>
            <a:rPr lang="en-GB" sz="1500" kern="1200"/>
            <a:t>with 991 defaulters incorrectly classified as non-defaulters.</a:t>
          </a:r>
          <a:endParaRPr lang="en-US" sz="1500" kern="1200"/>
        </a:p>
      </dsp:txBody>
      <dsp:txXfrm>
        <a:off x="29128" y="2962077"/>
        <a:ext cx="5428144" cy="538444"/>
      </dsp:txXfrm>
    </dsp:sp>
    <dsp:sp modelId="{70F9CCF1-AB8D-49C4-99E1-266A02EFCF0F}">
      <dsp:nvSpPr>
        <dsp:cNvPr id="0" name=""/>
        <dsp:cNvSpPr/>
      </dsp:nvSpPr>
      <dsp:spPr>
        <a:xfrm>
          <a:off x="0" y="35728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Given the low recall, we added </a:t>
          </a:r>
          <a:r>
            <a:rPr lang="en-GB" sz="1500" b="1" kern="1200"/>
            <a:t>class weights</a:t>
          </a:r>
          <a:r>
            <a:rPr lang="en-GB" sz="1500" kern="1200"/>
            <a:t> to the model to help better detect and prioritize defaulter</a:t>
          </a:r>
          <a:endParaRPr lang="en-US" sz="1500" kern="1200"/>
        </a:p>
      </dsp:txBody>
      <dsp:txXfrm>
        <a:off x="29128" y="3601977"/>
        <a:ext cx="5428144" cy="5384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8433C-FFE2-4A41-99FE-CCF9AA975A59}">
      <dsp:nvSpPr>
        <dsp:cNvPr id="0" name=""/>
        <dsp:cNvSpPr/>
      </dsp:nvSpPr>
      <dsp:spPr>
        <a:xfrm>
          <a:off x="0" y="68032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The model was trained with </a:t>
          </a:r>
          <a:r>
            <a:rPr lang="en-GB" sz="1200" b="1" kern="1200"/>
            <a:t>class weights </a:t>
          </a:r>
          <a:r>
            <a:rPr lang="en-GB" sz="1200" kern="1200"/>
            <a:t>to handle class imbalance, focusing on improving recall for defaulters, which increased from 25% to 62%.</a:t>
          </a:r>
          <a:endParaRPr lang="en-US" sz="1200" kern="1200"/>
        </a:p>
      </dsp:txBody>
      <dsp:txXfrm>
        <a:off x="23303" y="703627"/>
        <a:ext cx="5439794" cy="430753"/>
      </dsp:txXfrm>
    </dsp:sp>
    <dsp:sp modelId="{56FC7041-C01D-4585-B943-D669A9881DDD}">
      <dsp:nvSpPr>
        <dsp:cNvPr id="0" name=""/>
        <dsp:cNvSpPr/>
      </dsp:nvSpPr>
      <dsp:spPr>
        <a:xfrm>
          <a:off x="0" y="119224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It correctly identified 824 out of 1,327 defaulters, cutting </a:t>
          </a:r>
          <a:r>
            <a:rPr lang="en-GB" sz="1200" b="1" kern="1200"/>
            <a:t> false negatives nearly by half </a:t>
          </a:r>
          <a:r>
            <a:rPr lang="en-GB" sz="1200" kern="1200"/>
            <a:t>(from 991 to 503)</a:t>
          </a:r>
          <a:endParaRPr lang="en-US" sz="1200" kern="1200"/>
        </a:p>
      </dsp:txBody>
      <dsp:txXfrm>
        <a:off x="23303" y="1215547"/>
        <a:ext cx="5439794" cy="430753"/>
      </dsp:txXfrm>
    </dsp:sp>
    <dsp:sp modelId="{B7484FB1-A4B9-433C-98A9-41F2410F61C8}">
      <dsp:nvSpPr>
        <dsp:cNvPr id="0" name=""/>
        <dsp:cNvSpPr/>
      </dsp:nvSpPr>
      <dsp:spPr>
        <a:xfrm>
          <a:off x="0" y="170416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Accuracy decreased from 81% in the baseline model to 75%; expected when prioritizing the minority class.</a:t>
          </a:r>
          <a:endParaRPr lang="en-US" sz="1200" kern="1200"/>
        </a:p>
      </dsp:txBody>
      <dsp:txXfrm>
        <a:off x="23303" y="1727467"/>
        <a:ext cx="5439794" cy="430753"/>
      </dsp:txXfrm>
    </dsp:sp>
    <dsp:sp modelId="{78F2F36C-0386-4DEC-B258-38A587EB8DD2}">
      <dsp:nvSpPr>
        <dsp:cNvPr id="0" name=""/>
        <dsp:cNvSpPr/>
      </dsp:nvSpPr>
      <dsp:spPr>
        <a:xfrm>
          <a:off x="0" y="221608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Reducing missed defaulters is more important than maximizing overall accuracy.</a:t>
          </a:r>
          <a:endParaRPr lang="en-US" sz="1200" kern="1200"/>
        </a:p>
      </dsp:txBody>
      <dsp:txXfrm>
        <a:off x="23303" y="2239387"/>
        <a:ext cx="5439794" cy="430753"/>
      </dsp:txXfrm>
    </dsp:sp>
    <dsp:sp modelId="{4E46BC77-D845-4DE7-A100-A3F9390F29CA}">
      <dsp:nvSpPr>
        <dsp:cNvPr id="0" name=""/>
        <dsp:cNvSpPr/>
      </dsp:nvSpPr>
      <dsp:spPr>
        <a:xfrm>
          <a:off x="0" y="272800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This model </a:t>
          </a:r>
          <a:r>
            <a:rPr lang="en-GB" sz="1200" b="1" kern="1200"/>
            <a:t>outperformed</a:t>
          </a:r>
          <a:r>
            <a:rPr lang="en-GB" sz="1200" kern="1200"/>
            <a:t> the baseline model.</a:t>
          </a:r>
          <a:endParaRPr lang="en-US" sz="1200" kern="1200"/>
        </a:p>
      </dsp:txBody>
      <dsp:txXfrm>
        <a:off x="23303" y="2751307"/>
        <a:ext cx="5439794" cy="430753"/>
      </dsp:txXfrm>
    </dsp:sp>
    <dsp:sp modelId="{8D8BBD94-DD3A-4A1A-A530-E6E924BE0D42}">
      <dsp:nvSpPr>
        <dsp:cNvPr id="0" name=""/>
        <dsp:cNvSpPr/>
      </dsp:nvSpPr>
      <dsp:spPr>
        <a:xfrm>
          <a:off x="0" y="3239923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We then did </a:t>
          </a:r>
          <a:r>
            <a:rPr lang="en-GB" sz="1200" b="1" kern="1200"/>
            <a:t>decision tree model </a:t>
          </a:r>
          <a:r>
            <a:rPr lang="en-GB" sz="1200" kern="1200"/>
            <a:t>to capture non-linear relationships, complex feature interactions and further improve recall for defaulters.</a:t>
          </a:r>
          <a:endParaRPr lang="en-US" sz="1200" kern="1200"/>
        </a:p>
      </dsp:txBody>
      <dsp:txXfrm>
        <a:off x="23303" y="3263226"/>
        <a:ext cx="5439794" cy="4307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61FA1-5BE4-44F9-A482-B38F4B05D3F4}">
      <dsp:nvSpPr>
        <dsp:cNvPr id="0" name=""/>
        <dsp:cNvSpPr/>
      </dsp:nvSpPr>
      <dsp:spPr>
        <a:xfrm>
          <a:off x="0" y="3317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760BA9-7A78-499A-8D67-6AE550C233D9}">
      <dsp:nvSpPr>
        <dsp:cNvPr id="0" name=""/>
        <dsp:cNvSpPr/>
      </dsp:nvSpPr>
      <dsp:spPr>
        <a:xfrm>
          <a:off x="162495" y="124182"/>
          <a:ext cx="295735" cy="2954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58929-523D-4961-B33D-C96229F4AD95}">
      <dsp:nvSpPr>
        <dsp:cNvPr id="0" name=""/>
        <dsp:cNvSpPr/>
      </dsp:nvSpPr>
      <dsp:spPr>
        <a:xfrm>
          <a:off x="620725" y="3317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 model achieved an accuracy of 72%, with a recall of 41% for defaulters.</a:t>
          </a:r>
          <a:endParaRPr lang="en-US" sz="1400" kern="1200"/>
        </a:p>
      </dsp:txBody>
      <dsp:txXfrm>
        <a:off x="620725" y="3317"/>
        <a:ext cx="4735972" cy="772188"/>
      </dsp:txXfrm>
    </dsp:sp>
    <dsp:sp modelId="{AEF173AC-DE22-4B94-9D10-8B380306A97B}">
      <dsp:nvSpPr>
        <dsp:cNvPr id="0" name=""/>
        <dsp:cNvSpPr/>
      </dsp:nvSpPr>
      <dsp:spPr>
        <a:xfrm>
          <a:off x="0" y="968553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C6225F-8A7D-4F79-9A22-B73D8AEEA766}">
      <dsp:nvSpPr>
        <dsp:cNvPr id="0" name=""/>
        <dsp:cNvSpPr/>
      </dsp:nvSpPr>
      <dsp:spPr>
        <a:xfrm>
          <a:off x="162495" y="1089418"/>
          <a:ext cx="295735" cy="2954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D0309-5346-4131-BB7D-9E6DE64174DB}">
      <dsp:nvSpPr>
        <dsp:cNvPr id="0" name=""/>
        <dsp:cNvSpPr/>
      </dsp:nvSpPr>
      <dsp:spPr>
        <a:xfrm>
          <a:off x="620725" y="968553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Recall for defaulters improved from 25% in the baseline logistic regression to 41%, compared to 62% in the balanced logistic regression model, reducing missed defaulters from 991 to 784</a:t>
          </a:r>
          <a:endParaRPr lang="en-US" sz="1400" kern="1200"/>
        </a:p>
      </dsp:txBody>
      <dsp:txXfrm>
        <a:off x="620725" y="968553"/>
        <a:ext cx="4735972" cy="772188"/>
      </dsp:txXfrm>
    </dsp:sp>
    <dsp:sp modelId="{1E1D448A-B6F0-4F97-9AF2-36604E274B9A}">
      <dsp:nvSpPr>
        <dsp:cNvPr id="0" name=""/>
        <dsp:cNvSpPr/>
      </dsp:nvSpPr>
      <dsp:spPr>
        <a:xfrm>
          <a:off x="0" y="1933790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87F11-47CD-490A-B521-53FBDEF1D9F3}">
      <dsp:nvSpPr>
        <dsp:cNvPr id="0" name=""/>
        <dsp:cNvSpPr/>
      </dsp:nvSpPr>
      <dsp:spPr>
        <a:xfrm>
          <a:off x="162495" y="2054654"/>
          <a:ext cx="295735" cy="2954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CF1CA-C6F3-4F03-8AEF-35AFAF6D858E}">
      <dsp:nvSpPr>
        <dsp:cNvPr id="0" name=""/>
        <dsp:cNvSpPr/>
      </dsp:nvSpPr>
      <dsp:spPr>
        <a:xfrm>
          <a:off x="620725" y="1933790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This model performed worse than the balanced logistic regression in handling class imbalance. </a:t>
          </a:r>
          <a:endParaRPr lang="en-US" sz="1400" kern="1200"/>
        </a:p>
      </dsp:txBody>
      <dsp:txXfrm>
        <a:off x="620725" y="1933790"/>
        <a:ext cx="4735972" cy="772188"/>
      </dsp:txXfrm>
    </dsp:sp>
    <dsp:sp modelId="{19F055F2-259F-47B6-B9BC-E30FC77BE431}">
      <dsp:nvSpPr>
        <dsp:cNvPr id="0" name=""/>
        <dsp:cNvSpPr/>
      </dsp:nvSpPr>
      <dsp:spPr>
        <a:xfrm>
          <a:off x="0" y="2899026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DA890-21F9-4E7D-B419-6B23365F5BD5}">
      <dsp:nvSpPr>
        <dsp:cNvPr id="0" name=""/>
        <dsp:cNvSpPr/>
      </dsp:nvSpPr>
      <dsp:spPr>
        <a:xfrm>
          <a:off x="162495" y="3019890"/>
          <a:ext cx="295735" cy="29544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E1F3E2-2B30-41AD-89A5-33ABF1D88687}">
      <dsp:nvSpPr>
        <dsp:cNvPr id="0" name=""/>
        <dsp:cNvSpPr/>
      </dsp:nvSpPr>
      <dsp:spPr>
        <a:xfrm>
          <a:off x="620725" y="2899026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Therefore, we proceeded to retrain the model with class weights to better handle imbalance and improve recall.</a:t>
          </a:r>
          <a:endParaRPr lang="en-US" sz="1400" kern="1200"/>
        </a:p>
      </dsp:txBody>
      <dsp:txXfrm>
        <a:off x="620725" y="2899026"/>
        <a:ext cx="4735972" cy="7721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327B0-EE41-48BD-8F01-FE3BB5516E12}">
      <dsp:nvSpPr>
        <dsp:cNvPr id="0" name=""/>
        <dsp:cNvSpPr/>
      </dsp:nvSpPr>
      <dsp:spPr>
        <a:xfrm>
          <a:off x="0" y="398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The Decision Tree model (with class weights) achieved 74% accuracy, with a recall of 44%, identifying 579 out of 1,327 defaulters and missing 748 high-risk borrowers. </a:t>
          </a:r>
          <a:endParaRPr lang="en-US" sz="1900" kern="1200"/>
        </a:p>
      </dsp:txBody>
      <dsp:txXfrm>
        <a:off x="66196" y="106004"/>
        <a:ext cx="5354008" cy="1223637"/>
      </dsp:txXfrm>
    </dsp:sp>
    <dsp:sp modelId="{593082C1-4F80-455E-BFB8-67E47A8C3517}">
      <dsp:nvSpPr>
        <dsp:cNvPr id="0" name=""/>
        <dsp:cNvSpPr/>
      </dsp:nvSpPr>
      <dsp:spPr>
        <a:xfrm>
          <a:off x="0" y="145055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Compared to the logistic regression(with class weights whose recall was at 62%, the balanced Decision Tree performs worse at detecting defaulters. </a:t>
          </a:r>
          <a:endParaRPr lang="en-US" sz="1900" kern="1200"/>
        </a:p>
      </dsp:txBody>
      <dsp:txXfrm>
        <a:off x="66196" y="1516754"/>
        <a:ext cx="5354008" cy="1223637"/>
      </dsp:txXfrm>
    </dsp:sp>
    <dsp:sp modelId="{022BA3F7-F629-4609-98EA-2B8F0C437FA1}">
      <dsp:nvSpPr>
        <dsp:cNvPr id="0" name=""/>
        <dsp:cNvSpPr/>
      </dsp:nvSpPr>
      <dsp:spPr>
        <a:xfrm>
          <a:off x="0" y="28613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Although it captures nonlinear relationships, increasing model complexity did not improve minority class detection.</a:t>
          </a:r>
          <a:endParaRPr lang="en-US" sz="1900" kern="1200"/>
        </a:p>
      </dsp:txBody>
      <dsp:txXfrm>
        <a:off x="66196" y="2927504"/>
        <a:ext cx="5354008" cy="12236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Borrowers making smaller recent payments show higher default rates.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As recent payment amounts increase, default risk steadily declines.</a:t>
            </a:r>
          </a:p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Customers making larger payments demonstrate stronger repayment capacity.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AFE2B-B00D-5719-7D4C-B37146A9B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Addressing multicollinearity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DEC9-D283-FE63-F51E-476EA8CC5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1911493"/>
            <a:ext cx="6962840" cy="427899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multicollinearity check revealed strong correlations between several variables, particularly those linked to their past values.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Highly correlated variables included: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Repayment status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PAY_2–PAY_6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 amounts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BILL_AMT2–BILL_AMT6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To reduce multicollinearity, we retained: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PAY_0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repayment status)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BILL_AMT1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bill amount)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After removing redundant variables, 14 features were used in the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modeling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process.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This reduction in collinearity enhances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model 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interpretability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D705E2-0236-BDC2-0400-D469F9FCE2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7399" r="7321" b="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4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71D4-293B-7B83-6788-EEDD0904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83" y="995891"/>
            <a:ext cx="10515600" cy="1082675"/>
          </a:xfrm>
        </p:spPr>
        <p:txBody>
          <a:bodyPr>
            <a:normAutofit/>
          </a:bodyPr>
          <a:lstStyle/>
          <a:p>
            <a:r>
              <a:rPr lang="en-GB" sz="6600" dirty="0"/>
              <a:t>Modelling</a:t>
            </a:r>
            <a:endParaRPr lang="en-KE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11CBD-A143-5582-9A46-78F5676E2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022601"/>
            <a:ext cx="10515600" cy="306705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b="1" dirty="0">
                <a:latin typeface="Segoe UI" panose="020B0502040204020203" pitchFamily="34" charset="0"/>
                <a:cs typeface="Segoe UI" panose="020B0502040204020203" pitchFamily="34" charset="0"/>
              </a:rPr>
              <a:t>Objective: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 Predict the probability of a borrower defaulting.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We focused on four models: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with class weights (balanced)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 with class weights (balanced)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65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36783-DFCA-2924-513C-67EA79E3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1EFA-47EB-3BBA-7C64-B2F08B17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241878DC-345F-69B4-11AE-C4243B530C2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95225591"/>
              </p:ext>
            </p:extLst>
          </p:nvPr>
        </p:nvGraphicFramePr>
        <p:xfrm>
          <a:off x="364068" y="1634065"/>
          <a:ext cx="5486400" cy="4542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A88C25F-B35C-C6D2-FE85-AD78B9FD018E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14B5DE9-28F7-18B5-5B06-7EFF595002D2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81.2%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3A7C97-DC87-0576-A108-AF799FB869DD}"/>
              </a:ext>
            </a:extLst>
          </p:cNvPr>
          <p:cNvGraphicFramePr>
            <a:graphicFrameLocks noGrp="1"/>
          </p:cNvGraphicFramePr>
          <p:nvPr/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4,538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135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991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336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D03EC84F-AA1B-20E1-C1E3-6E80AFB449E6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EBB93-1FF9-DA5B-6910-59E3CBE7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42A3-A177-49B4-835B-E963F6F5A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B3F46CA-D2FB-8E96-8626-DF67213A042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364068" y="1811867"/>
          <a:ext cx="5486400" cy="439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589247-6592-FC0A-1F36-3821F6ABBC6C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2B6D2C3-89CC-EEDE-0C9F-4676A07DF41B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75%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446EB3-5D25-98F7-1F44-E65FE97FB0E8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503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824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1217EA3-8CB9-2094-974F-4CA4BC1AAB7B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8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EA7FE-63EA-9189-8605-FA5C5F73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44B9-3885-7882-B1AB-800641613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5DB6D9A-288E-25B5-2F56-D6A9F362B78E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4699" y="1854200"/>
          <a:ext cx="5486400" cy="367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8429D6A-0F3A-3365-7979-70503D2A2F03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0.38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562EED7-69AF-9496-4AC3-E092E7C27B2D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004E56C-9074-FEC5-279B-4991130B6106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3,802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871(FP)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784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543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33485A2-1562-A2C9-0CB6-3DC549294A25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98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D8564-221A-4B1C-1CDC-33968A364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CA7CC-7B1C-2044-D808-03D624DB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91BDABA-B9FC-0A54-A065-A4FAC83E1629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4699" y="1684866"/>
          <a:ext cx="5486400" cy="425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25248D3-170C-B486-4644-616C174D2B5C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EDF166F-2C8E-9CF4-DF25-C58E65885E96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73.8%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A46103-38E3-8907-96D9-C8C001E4214A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3,854(TN)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819(FP)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748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579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9A3B6100-6DC8-8915-7733-D3D366554386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236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C7633-BF85-FB76-7153-B89B8D3BE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D8576-87F0-0A7B-7256-B5B44E0F7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68" y="265176"/>
            <a:ext cx="6894576" cy="1322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Final model selection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88A31-38AE-C7E1-6456-2878DBE4D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7933" y="2583688"/>
            <a:ext cx="7436778" cy="3606800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Evaluation approaches:</a:t>
            </a:r>
          </a:p>
          <a:p>
            <a:pPr lvl="1"/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: Prioritized for detecting defaulters.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achieved the highest recall at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62%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1"/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ROC AUC curve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: Measures the model’s ability to separate defaulters.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had the highest AUC at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0.71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model significantly improved defaulter detection, outperforming the others. 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Given the business goal to minimize missed high-risk borrowers, it was selected.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Its performance metrics are a recall of 62% for defaulters, a precision of 37%, an accuracy of 68%, and an AUC of 0.71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F3797B2-020B-8130-9940-4934928458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68733" y="393010"/>
            <a:ext cx="3886199" cy="32515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1A3E82-DE41-59C7-9A98-971C32F03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865" y="4037535"/>
            <a:ext cx="3197933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9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D26106-F2B0-921B-E616-C0B561E9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B1D6F-5AA9-AEE2-1AEF-322D618A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dirty="0"/>
              <a:t>Features importance of Logistic regression (with class weights)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C60F0-821F-7D33-523A-35F0FA34E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89604"/>
            <a:ext cx="6387107" cy="38103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Following model selection, we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analyzed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feature importance to identify key predictors of default risk. 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The most influential factor is recent repayment status (PAY_0), where higher values indicate more severe delays and increased default risk.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Conversely, higher recent payment amounts (PAY_AMT1, PAY_AMT2) and credit limits (LIMIT_BAL) are linked to lower default risk, suggesting that better repayment behavior and higher credit capacity reduce the likelihood of default.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E2A5490-22D1-5C77-34F3-24D5241AC4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37425" y="2089604"/>
            <a:ext cx="4207868" cy="363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4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ABD1-2A43-7908-1CC2-3C9AC2552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Conc</a:t>
            </a:r>
            <a:r>
              <a:rPr lang="en-GB" b="1" dirty="0"/>
              <a:t>l</a:t>
            </a:r>
            <a:r>
              <a:rPr lang="en-GB" sz="4600" b="1" dirty="0"/>
              <a:t>usions</a:t>
            </a:r>
            <a:endParaRPr lang="en-KE" sz="4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B574-C10E-19B8-6234-F948FB3E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repayment behavior is the strongest driver of default risk.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 reduces default risk (negative coefficient).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payment delays are a strong indicator of future default, highlighting the need for early intervention strategies for at-risk customers.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Credit limit adjustments should be dynamic, rewarding good repayment behavior and minimizing exposure to high-risk borrowers.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237119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35117-E100-4CDC-7846-3079322CC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115B-CEBC-A5AD-AE23-EE07BBAB6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Recommendations</a:t>
            </a:r>
            <a:endParaRPr lang="en-KE" sz="4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0D4B06-3F4C-6C5F-D3E6-5A54D3FD96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437515"/>
            <a:ext cx="10221686" cy="5127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Aft>
                <a:spcPct val="0"/>
              </a:spcAft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Closely monitor customers with recent missed or delayed payments, as they exhibit significantly higher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Implement early intervention strategies such as reminder notifications or repayment support for at-risk customers.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Carefully review credit limits, recognizing that customers with stronger credit profiles and higher limits tend to have lower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Use dynamic credit limit adjustments as part of ongoing risk management, rewarding consistent repayment behavior while reducing exposure to higher-risk borrowers.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Deploy the model as a risk-screening </a:t>
            </a:r>
            <a:r>
              <a:rPr kumimoji="0" lang="en-KE" altLang="en-KE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tool to flag high-risk accounts for further review rather than relying solely on automatic rejection.</a:t>
            </a:r>
            <a:endParaRPr kumimoji="0" lang="en-GB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fontAlgn="base">
              <a:spcAft>
                <a:spcPct val="0"/>
              </a:spcAft>
              <a:buNone/>
            </a:pPr>
            <a: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</a:rPr>
              <a:t>By proactively identifying borrowers who show early warning signs, the banks can reduce credit losses and improve overall portfolio risk management.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endParaRPr kumimoji="0" lang="en-KE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471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12019-BF37-57CD-83C1-8D7899C7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FC6E-7764-6E95-A257-4E2DDFD0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/>
              <a:t>Stakeholders</a:t>
            </a:r>
            <a:endParaRPr lang="en-KE" sz="54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5B016-E885-CCBC-DE93-5A09417E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1700" b="1"/>
              <a:t>Primary stakeholders: </a:t>
            </a:r>
          </a:p>
          <a:p>
            <a:r>
              <a:rPr lang="en-GB" sz="1700"/>
              <a:t>Credit risk and risk analytics teams in banks and financial institutions</a:t>
            </a:r>
            <a:br>
              <a:rPr lang="en-GB" sz="1700"/>
            </a:br>
            <a:endParaRPr lang="en-GB" sz="1700"/>
          </a:p>
          <a:p>
            <a:r>
              <a:rPr lang="en-GB" sz="1700" b="1"/>
              <a:t>Secondary stakeholders:</a:t>
            </a:r>
          </a:p>
          <a:p>
            <a:r>
              <a:rPr lang="en-GB" sz="1700"/>
              <a:t>Product managers responsible for pricing and credit limits</a:t>
            </a:r>
          </a:p>
          <a:p>
            <a:r>
              <a:rPr lang="en-GB" sz="1700"/>
              <a:t>Collections teams prioritising outreach of potential customers</a:t>
            </a:r>
          </a:p>
          <a:p>
            <a:r>
              <a:rPr lang="en-GB" sz="1700"/>
              <a:t>Senior management monitoring portfolio risk</a:t>
            </a:r>
          </a:p>
          <a:p>
            <a:endParaRPr lang="en-US" sz="17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5FDA60-80F3-B804-190C-773133AAB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" b="713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213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3A620-8A0F-7C6F-E7DA-EFE710AC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AD267-A6F2-7E69-1602-E83E9F22B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634065"/>
            <a:ext cx="5486400" cy="4542898"/>
          </a:xfrm>
        </p:spPr>
        <p:txBody>
          <a:bodyPr>
            <a:noAutofit/>
          </a:bodyPr>
          <a:lstStyle/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to predict borrower defaults. Evaluation metrics: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precision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and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F1-score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Focus was on maximizing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minimize false negatives (defaulters misclassified as non-defaulters)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81.2%, but it missed 75% of the actual defaulters (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low recall of 25%).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Precision for defaulters was 71%, meaning when predicted, the model is correct 71% of the time.</a:t>
            </a:r>
          </a:p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False negatives are significant, 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with 991 defaulters incorrectly classified as non-defaulters.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Given the low recall, we added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the model to help better detect and prioritize defaulter</a:t>
            </a:r>
            <a:endParaRPr lang="en-KE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48C9C59-DA8B-BF2A-2EA0-5EDEB71F50B3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7955E25-5BCE-9838-01D9-81DD56A5F88A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81.2%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E264D4-0B82-0BFD-6895-115F698ACFD0}"/>
              </a:ext>
            </a:extLst>
          </p:cNvPr>
          <p:cNvGraphicFramePr>
            <a:graphicFrameLocks noGrp="1"/>
          </p:cNvGraphicFramePr>
          <p:nvPr/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4,538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135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991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336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EEF1CBA4-F729-7915-2D39-EB74E0754C6D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3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C2EF5-C99B-87ED-B428-A1E3BCADB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0DE4-B7D0-08FC-B15C-1B2110CC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F7565-34EE-2DA0-FC9E-CE17C01D4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811867"/>
            <a:ext cx="5486400" cy="4397608"/>
          </a:xfrm>
        </p:spPr>
        <p:txBody>
          <a:bodyPr>
            <a:noAutofit/>
          </a:bodyPr>
          <a:lstStyle/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with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handle class imbalance, focusing on improving recall for defaulters, which increased from 25% to 62%.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It correctly identified 824 out of 1,327 defaulters, cutting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 false negatives nearly by half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(from 991 to 503)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Accuracy decreased from 81% in the baseline model to 75%; expected when prioritizing the minority class.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Reducing missed defaulters is more important than maximizing overall accuracy.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This model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outperformed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 the baseline model.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We then did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decision tree model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capture non-linear relationships, complex feature interactions and further improve recall for defaulters.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B19FF6-B912-8550-950B-805FA238C111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1B5DCE4E-A51E-6DB8-01BF-A960D482F960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75%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82252E-9C5D-D0DC-6950-CCCCFAC2A641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503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824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C9B2C9DA-82C2-5DB2-736D-ADDB9AF5C840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986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A847E-2FF8-3484-6BD8-6773DC59D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754-1492-AA7B-AA5D-2F95647AB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6293D-CEFE-4406-6BDB-3901B12795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854200"/>
            <a:ext cx="5486400" cy="3674533"/>
          </a:xfrm>
        </p:spPr>
        <p:txBody>
          <a:bodyPr>
            <a:noAutofit/>
          </a:bodyPr>
          <a:lstStyle/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an accuracy of 72%, with a recall of 41% for defaulters.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Recall for defaulters improved from 25% in the baseline logistic regression to 41%, compared to 62% in the balanced logistic regression model, reducing missed defaulters from 991 to 784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This model performed worse than the balanced logistic regression in handling class imbalance. 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Therefore, we proceeded to retrain the model with class weights to better handle imbalance and improve 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23FA5E-A54A-8D48-3677-0D6AFE188FB5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0.38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BA90A195-D754-2279-846A-EA3728594AAB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6C7E1F-3AEC-2BD9-A325-9474E6C29A45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3,802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871(FP)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784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543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49CEF761-151F-F3DE-5791-E43958AFBF28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372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FC0C3-008B-EFEF-2FB3-A0E12D4EF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3C4A-8BDB-9F7C-E52A-95E43CE7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B5801-9F8D-DAC2-354F-9A33B2388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dirty="0"/>
              <a:t>The Decision Tree model (with class weights) achieved 74% accuracy, with a recall of 44%, identifying 579 out of 1,327 defaulters and missing 748 high-risk borrowers. </a:t>
            </a:r>
          </a:p>
          <a:p>
            <a:r>
              <a:rPr lang="en-GB" sz="1800" dirty="0"/>
              <a:t>Compared to the logistic regression(with class weights whose recall was at 62%, the balanced Decision Tree performs worse at detecting defaulters. </a:t>
            </a:r>
          </a:p>
          <a:p>
            <a:r>
              <a:rPr lang="en-GB" sz="1800" dirty="0"/>
              <a:t>Although it captures nonlinear relationships, increasing model complexity did not improve minority class detection.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396738D-90B6-8A25-D9AD-0BCD55BD4C8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813979FB-3E73-C083-4C24-E35A1A4E3944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73.8%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8DDF091-D89A-B1E9-DC18-DCB4A5EB382F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3,854(TN)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819(FP)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748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579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DAD6160-1399-29D4-5C96-B932A36BBC1D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974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C285A-3436-5D03-D473-4DFE12774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47A8-BFD8-F194-48F8-60A958F9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/>
          </a:bodyPr>
          <a:lstStyle/>
          <a:p>
            <a:r>
              <a:rPr lang="en-GB" b="1"/>
              <a:t>Final model selection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C5A85-D8B8-7BD8-AFDD-033FD803EC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Evaluation Approaches: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Prioritized for detecting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achieved the highest recall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62%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ROC–AUC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Measures the model’s ability to separate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had the highest AUC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0.71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model significantly improved defaulter detection, outperforming the others. Given the business goal to minimize missed high-risk borrowers, it was selected.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Its performance metrics are a recall of 62% for defaulters, a precision of 37%, an accuracy of 68%, and an AUC of 0.71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8116967-DD65-905E-88B4-3130435B45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6560" y="1270264"/>
            <a:ext cx="4970740" cy="2543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FE2AD4-8DBA-DC28-8A7A-1CB5216FA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0" y="3844924"/>
            <a:ext cx="53873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4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payment delays (e.g., status 6 and above) show sharply higher default probabilities.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</TotalTime>
  <Words>2527</Words>
  <Application>Microsoft Office PowerPoint</Application>
  <PresentationFormat>Widescreen</PresentationFormat>
  <Paragraphs>319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Addressing multicollinearity</vt:lpstr>
      <vt:lpstr>Modelling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  <vt:lpstr>Features importance of Logistic regression (with class weights)</vt:lpstr>
      <vt:lpstr>Conclusions</vt:lpstr>
      <vt:lpstr>Recommendations</vt:lpstr>
      <vt:lpstr>Stakeholders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48</cp:revision>
  <dcterms:created xsi:type="dcterms:W3CDTF">2026-02-12T10:12:38Z</dcterms:created>
  <dcterms:modified xsi:type="dcterms:W3CDTF">2026-02-13T10:44:12Z</dcterms:modified>
</cp:coreProperties>
</file>

<file path=docProps/thumbnail.jpeg>
</file>